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7" r:id="rId4"/>
  </p:sldMasterIdLst>
  <p:notesMasterIdLst>
    <p:notesMasterId r:id="rId30"/>
  </p:notesMasterIdLst>
  <p:handoutMasterIdLst>
    <p:handoutMasterId r:id="rId31"/>
  </p:handoutMasterIdLst>
  <p:sldIdLst>
    <p:sldId id="275" r:id="rId5"/>
    <p:sldId id="294" r:id="rId6"/>
    <p:sldId id="2147470582" r:id="rId7"/>
    <p:sldId id="2147470567" r:id="rId8"/>
    <p:sldId id="2147470555" r:id="rId9"/>
    <p:sldId id="2147470556" r:id="rId10"/>
    <p:sldId id="2147470557" r:id="rId11"/>
    <p:sldId id="2147470583" r:id="rId12"/>
    <p:sldId id="311" r:id="rId13"/>
    <p:sldId id="2147470560" r:id="rId14"/>
    <p:sldId id="2147470597" r:id="rId15"/>
    <p:sldId id="2147470598" r:id="rId16"/>
    <p:sldId id="2147470578" r:id="rId17"/>
    <p:sldId id="259" r:id="rId18"/>
    <p:sldId id="2147470546" r:id="rId19"/>
    <p:sldId id="2147470576" r:id="rId20"/>
    <p:sldId id="2147470600" r:id="rId21"/>
    <p:sldId id="2147470552" r:id="rId22"/>
    <p:sldId id="2147470579" r:id="rId23"/>
    <p:sldId id="2147470590" r:id="rId24"/>
    <p:sldId id="2147470558" r:id="rId25"/>
    <p:sldId id="315" r:id="rId26"/>
    <p:sldId id="2147470601" r:id="rId27"/>
    <p:sldId id="2147470602" r:id="rId28"/>
    <p:sldId id="266" r:id="rId29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CB633-F2A1-8AC6-28E1-098AD3507BE5}" name="Caitlin Clark" initials="CC" userId="S::cclark7@excellus.com::dcb010da-112d-4f30-9339-a24e98fb10d2" providerId="AD"/>
  <p188:author id="{7B789DDE-C217-E90E-9414-535FEADD3D7F}" name="Rachael Tessier" initials="RT" userId="S::rtessier@excellus.com::fbca96e9-c20f-4254-be1f-b8336c2ab06e" providerId="AD"/>
  <p188:author id="{4C2DFDFB-3C50-2B28-66C6-2715E6586714}" name="Tania Castillo" initials="TC" userId="S::tcastill@excellus.com::75d39a4e-8fdf-4869-b086-2275f18bab8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6D58C2-EC4D-4D77-8B9A-CA7ECAC23075}" v="50" dt="2023-10-05T14:51:11.3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>
      <p:cViewPr varScale="1">
        <p:scale>
          <a:sx n="117" d="100"/>
          <a:sy n="117" d="100"/>
        </p:scale>
        <p:origin x="360" y="168"/>
      </p:cViewPr>
      <p:guideLst>
        <p:guide orient="horz" pos="2136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EE5D2C-955C-C64A-8579-F99CE7903132}" type="datetimeFigureOut">
              <a:rPr lang="en-US" smtClean="0"/>
              <a:t>10/12/23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9D4A25-7348-C64E-8EFC-27A35D61C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6640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76461E-95FC-A946-9EE3-A29A3838C7EA}" type="datetimeFigureOut">
              <a:rPr lang="en-US" smtClean="0"/>
              <a:t>10/12/23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4D85D-16AA-CD45-9646-F9768B2A4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8976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56C7141-505F-4093-8490-A37CEE67BEE0}" type="slidenum">
              <a:rPr lang="en-US" altLang="en-US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59D328-0116-B046-9B9F-7D4BEAF8D07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239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F0BF038B-E279-CA4B-2888-97ABB60FA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3" y="0"/>
            <a:ext cx="12191207" cy="68584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89049" y="888093"/>
            <a:ext cx="4720344" cy="2802169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199" b="1" i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89050" y="3768082"/>
            <a:ext cx="4720344" cy="10280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600" cap="all" spc="1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09" indent="0" algn="ctr">
              <a:buNone/>
              <a:defRPr sz="2000"/>
            </a:lvl2pPr>
            <a:lvl3pPr marL="914217" indent="0" algn="ctr">
              <a:buNone/>
              <a:defRPr sz="1800"/>
            </a:lvl3pPr>
            <a:lvl4pPr marL="1371326" indent="0" algn="ctr">
              <a:buNone/>
              <a:defRPr sz="1600"/>
            </a:lvl4pPr>
            <a:lvl5pPr marL="1828434" indent="0" algn="ctr">
              <a:buNone/>
              <a:defRPr sz="1600"/>
            </a:lvl5pPr>
            <a:lvl6pPr marL="2285543" indent="0" algn="ctr">
              <a:buNone/>
              <a:defRPr sz="1600"/>
            </a:lvl6pPr>
            <a:lvl7pPr marL="2742651" indent="0" algn="ctr">
              <a:buNone/>
              <a:defRPr sz="1600"/>
            </a:lvl7pPr>
            <a:lvl8pPr marL="3199760" indent="0" algn="ctr">
              <a:buNone/>
              <a:defRPr sz="1600"/>
            </a:lvl8pPr>
            <a:lvl9pPr marL="3656868" indent="0" algn="ctr">
              <a:buNone/>
              <a:defRPr sz="1600"/>
            </a:lvl9pPr>
          </a:lstStyle>
          <a:p>
            <a:r>
              <a:rPr lang="en-US"/>
              <a:t>Click to edit subtitle style</a:t>
            </a:r>
          </a:p>
        </p:txBody>
      </p:sp>
      <p:pic>
        <p:nvPicPr>
          <p:cNvPr id="9" name="Picture 8" descr="Graphical user interface, application, logo, company name&#10;&#10;Description automatically generated">
            <a:extLst>
              <a:ext uri="{FF2B5EF4-FFF2-40B4-BE49-F238E27FC236}">
                <a16:creationId xmlns:a16="http://schemas.microsoft.com/office/drawing/2014/main" id="{A24F5DE3-424C-42D7-A112-0EF11B8939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9050" y="4796179"/>
            <a:ext cx="2521896" cy="149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649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MinuteRemi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E79D3F8-EA4C-B4E3-816C-30989999C0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893"/>
          </a:xfrm>
          <a:prstGeom prst="rect">
            <a:avLst/>
          </a:prstGeom>
        </p:spPr>
      </p:pic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FF96EDF7-64F3-24A8-6899-F3B516C8F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1907" y="6125880"/>
            <a:ext cx="62171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2A1055-845A-D14A-971D-E1FB772C06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A7A1E75-EB2D-E775-30A8-E82457F238BB}"/>
              </a:ext>
            </a:extLst>
          </p:cNvPr>
          <p:cNvSpPr txBox="1"/>
          <p:nvPr userDrawn="1"/>
        </p:nvSpPr>
        <p:spPr>
          <a:xfrm>
            <a:off x="1468343" y="3277580"/>
            <a:ext cx="9177512" cy="9566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6849" b="1" cap="all" baseline="0">
                <a:solidFill>
                  <a:srgbClr val="007DC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Minute Reminder</a:t>
            </a:r>
          </a:p>
        </p:txBody>
      </p:sp>
      <p:sp>
        <p:nvSpPr>
          <p:cNvPr id="4" name="Graphic 5">
            <a:extLst>
              <a:ext uri="{FF2B5EF4-FFF2-40B4-BE49-F238E27FC236}">
                <a16:creationId xmlns:a16="http://schemas.microsoft.com/office/drawing/2014/main" id="{102F0BB9-5CBC-67CD-D0BA-25157514D7F0}"/>
              </a:ext>
            </a:extLst>
          </p:cNvPr>
          <p:cNvSpPr/>
          <p:nvPr userDrawn="1"/>
        </p:nvSpPr>
        <p:spPr>
          <a:xfrm>
            <a:off x="1468344" y="4097762"/>
            <a:ext cx="3890276" cy="226560"/>
          </a:xfrm>
          <a:custGeom>
            <a:avLst/>
            <a:gdLst>
              <a:gd name="connsiteX0" fmla="*/ 3090358 w 3128137"/>
              <a:gd name="connsiteY0" fmla="*/ 92837 h 182151"/>
              <a:gd name="connsiteX1" fmla="*/ 9211 w 3128137"/>
              <a:gd name="connsiteY1" fmla="*/ 182086 h 182151"/>
              <a:gd name="connsiteX2" fmla="*/ 67 w 3128137"/>
              <a:gd name="connsiteY2" fmla="*/ 174942 h 182151"/>
              <a:gd name="connsiteX3" fmla="*/ 7116 w 3128137"/>
              <a:gd name="connsiteY3" fmla="*/ 165798 h 182151"/>
              <a:gd name="connsiteX4" fmla="*/ 3095216 w 3128137"/>
              <a:gd name="connsiteY4" fmla="*/ 22256 h 182151"/>
              <a:gd name="connsiteX5" fmla="*/ 3090358 w 3128137"/>
              <a:gd name="connsiteY5" fmla="*/ 92837 h 182151"/>
              <a:gd name="connsiteX6" fmla="*/ 3090358 w 3128137"/>
              <a:gd name="connsiteY6" fmla="*/ 92837 h 182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28137" h="182151">
                <a:moveTo>
                  <a:pt x="3090358" y="92837"/>
                </a:moveTo>
                <a:cubicBezTo>
                  <a:pt x="2064420" y="16351"/>
                  <a:pt x="1030482" y="58737"/>
                  <a:pt x="9211" y="182086"/>
                </a:cubicBezTo>
                <a:cubicBezTo>
                  <a:pt x="4734" y="182657"/>
                  <a:pt x="639" y="179419"/>
                  <a:pt x="67" y="174942"/>
                </a:cubicBezTo>
                <a:cubicBezTo>
                  <a:pt x="-504" y="170465"/>
                  <a:pt x="2639" y="166465"/>
                  <a:pt x="7116" y="165798"/>
                </a:cubicBezTo>
                <a:cubicBezTo>
                  <a:pt x="1028958" y="24162"/>
                  <a:pt x="2063944" y="-36418"/>
                  <a:pt x="3095216" y="22256"/>
                </a:cubicBezTo>
                <a:cubicBezTo>
                  <a:pt x="3141317" y="26162"/>
                  <a:pt x="3138364" y="94837"/>
                  <a:pt x="3090358" y="92837"/>
                </a:cubicBezTo>
                <a:lnTo>
                  <a:pt x="3090358" y="92837"/>
                </a:lnTo>
                <a:close/>
              </a:path>
            </a:pathLst>
          </a:custGeom>
          <a:solidFill>
            <a:srgbClr val="E96C2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80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F61497D8-A0CB-17C3-CD7C-C5F9B162D4F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68344" y="2390476"/>
            <a:ext cx="1813327" cy="477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354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Low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9939" y="1646238"/>
            <a:ext cx="1066386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A1055-845A-D14A-971D-E1FB772C0617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F5DAABB-6D8F-4F7B-0E5F-D7549F10A5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1294" y="6122021"/>
            <a:ext cx="1587485" cy="47630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FDEBC48-78FD-3C94-929D-C70572237A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4782" y="6127838"/>
            <a:ext cx="222928" cy="477766"/>
          </a:xfrm>
          <a:prstGeom prst="rect">
            <a:avLst/>
          </a:prstGeom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4957EDC0-4805-ED77-CA2F-F8DFD7E278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9939" y="314266"/>
            <a:ext cx="10663860" cy="48418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1500" cap="all" spc="500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2558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Upp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9939" y="798453"/>
            <a:ext cx="9224295" cy="82307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9939" y="1646238"/>
            <a:ext cx="1066386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A1055-845A-D14A-971D-E1FB772C0617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F5DAABB-6D8F-4F7B-0E5F-D7549F10A5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3226" y="348392"/>
            <a:ext cx="1920857" cy="576333"/>
          </a:xfrm>
          <a:prstGeom prst="rect">
            <a:avLst/>
          </a:prstGeom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4957EDC0-4805-ED77-CA2F-F8DFD7E278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9939" y="314266"/>
            <a:ext cx="9224295" cy="48418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1500" cap="all" spc="500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</p:spTree>
    <p:extLst>
      <p:ext uri="{BB962C8B-B14F-4D97-AF65-F5344CB8AC3E}">
        <p14:creationId xmlns:p14="http://schemas.microsoft.com/office/powerpoint/2010/main" val="689009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- EBB Upp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9939" y="798453"/>
            <a:ext cx="9224295" cy="82307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9939" y="1646238"/>
            <a:ext cx="1066386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A1055-845A-D14A-971D-E1FB772C0617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4957EDC0-4805-ED77-CA2F-F8DFD7E278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9939" y="314266"/>
            <a:ext cx="9224295" cy="48418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1500" cap="all" spc="500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2772A9A-D954-4397-AF59-A483486747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4234" y="605183"/>
            <a:ext cx="2061277" cy="38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6264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Lower Logo T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9939" y="1646238"/>
            <a:ext cx="1066386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A1055-845A-D14A-971D-E1FB772C0617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4957EDC0-4805-ED77-CA2F-F8DFD7E278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9939" y="314266"/>
            <a:ext cx="10663860" cy="48418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1500" cap="all" spc="500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5649D6-89D2-178C-2E01-F3CA46FB45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6997" y="6144751"/>
            <a:ext cx="2542144" cy="4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2897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9939" y="1646238"/>
            <a:ext cx="1066386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A1055-845A-D14A-971D-E1FB772C0617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4957EDC0-4805-ED77-CA2F-F8DFD7E278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9939" y="314266"/>
            <a:ext cx="10663860" cy="48418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1500" cap="all" spc="500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77885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Photo With Conten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0294655-A4AF-BE78-5FAC-D03593FFEB6B}"/>
              </a:ext>
            </a:extLst>
          </p:cNvPr>
          <p:cNvSpPr/>
          <p:nvPr userDrawn="1"/>
        </p:nvSpPr>
        <p:spPr>
          <a:xfrm>
            <a:off x="317589" y="322289"/>
            <a:ext cx="11556823" cy="621342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D919AB0A-C05D-7E99-69D2-CF58AB887DB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68381" y="318542"/>
            <a:ext cx="11552165" cy="621717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5209" y="1973203"/>
            <a:ext cx="8327599" cy="1241485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799">
                <a:solidFill>
                  <a:schemeClr val="bg1"/>
                </a:solidFill>
              </a:defRPr>
            </a:lvl1pPr>
          </a:lstStyle>
          <a:p>
            <a:r>
              <a:rPr lang="en-US"/>
              <a:t>Callout Text or Quote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15209" y="3429000"/>
            <a:ext cx="8327599" cy="24860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4957EDC0-4805-ED77-CA2F-F8DFD7E278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15209" y="1460440"/>
            <a:ext cx="8327599" cy="48418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1500" cap="all" spc="5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F12F1695-D633-4155-4235-6B6B2CE1D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1907" y="6125880"/>
            <a:ext cx="62171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2A1055-845A-D14A-971D-E1FB772C06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878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Photo With Content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0294655-A4AF-BE78-5FAC-D03593FFEB6B}"/>
              </a:ext>
            </a:extLst>
          </p:cNvPr>
          <p:cNvSpPr/>
          <p:nvPr userDrawn="1"/>
        </p:nvSpPr>
        <p:spPr>
          <a:xfrm>
            <a:off x="317589" y="322289"/>
            <a:ext cx="11556823" cy="621342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D919AB0A-C05D-7E99-69D2-CF58AB887DB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22246" y="318542"/>
            <a:ext cx="11552165" cy="621717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5209" y="1973203"/>
            <a:ext cx="8327599" cy="1241485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799">
                <a:solidFill>
                  <a:schemeClr val="accent1"/>
                </a:solidFill>
              </a:defRPr>
            </a:lvl1pPr>
          </a:lstStyle>
          <a:p>
            <a:r>
              <a:rPr lang="en-US"/>
              <a:t>Callout Text or Quote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15209" y="3429000"/>
            <a:ext cx="8327599" cy="24860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4957EDC0-4805-ED77-CA2F-F8DFD7E278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15209" y="1460440"/>
            <a:ext cx="8327599" cy="48418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1500" cap="all" spc="5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F12F1695-D633-4155-4235-6B6B2CE1D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1907" y="6125880"/>
            <a:ext cx="62171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82A1055-845A-D14A-971D-E1FB772C06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5560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Individuals and Famil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F58DF3B-232A-75DC-AFA9-9948F0AEE6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565076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85683" y="2399834"/>
            <a:ext cx="5574467" cy="3300879"/>
          </a:xfrm>
        </p:spPr>
        <p:txBody>
          <a:bodyPr anchor="t"/>
          <a:lstStyle>
            <a:lvl1pPr>
              <a:lnSpc>
                <a:spcPct val="80000"/>
              </a:lnSpc>
              <a:defRPr sz="5999"/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798384" y="699622"/>
            <a:ext cx="5561766" cy="150018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600" cap="all" spc="500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4571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5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6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8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A1055-845A-D14A-971D-E1FB772C0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1493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Busin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F78789-1ABE-9FC1-B7EC-5FBD7B8C2A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565076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85683" y="2399834"/>
            <a:ext cx="5574467" cy="3300879"/>
          </a:xfrm>
        </p:spPr>
        <p:txBody>
          <a:bodyPr anchor="t"/>
          <a:lstStyle>
            <a:lvl1pPr>
              <a:lnSpc>
                <a:spcPct val="80000"/>
              </a:lnSpc>
              <a:defRPr sz="5999"/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798384" y="699622"/>
            <a:ext cx="5561766" cy="150018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600" cap="all" spc="500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4571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5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6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8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A1055-845A-D14A-971D-E1FB772C0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335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3597D84-40B5-B9E9-DCD2-C366AEE82A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3" y="0"/>
            <a:ext cx="12191207" cy="68584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89049" y="888093"/>
            <a:ext cx="4720344" cy="2802169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199" b="1" i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89050" y="3768082"/>
            <a:ext cx="4720344" cy="10280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600" cap="all" spc="1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09" indent="0" algn="ctr">
              <a:buNone/>
              <a:defRPr sz="2000"/>
            </a:lvl2pPr>
            <a:lvl3pPr marL="914217" indent="0" algn="ctr">
              <a:buNone/>
              <a:defRPr sz="1800"/>
            </a:lvl3pPr>
            <a:lvl4pPr marL="1371326" indent="0" algn="ctr">
              <a:buNone/>
              <a:defRPr sz="1600"/>
            </a:lvl4pPr>
            <a:lvl5pPr marL="1828434" indent="0" algn="ctr">
              <a:buNone/>
              <a:defRPr sz="1600"/>
            </a:lvl5pPr>
            <a:lvl6pPr marL="2285543" indent="0" algn="ctr">
              <a:buNone/>
              <a:defRPr sz="1600"/>
            </a:lvl6pPr>
            <a:lvl7pPr marL="2742651" indent="0" algn="ctr">
              <a:buNone/>
              <a:defRPr sz="1600"/>
            </a:lvl7pPr>
            <a:lvl8pPr marL="3199760" indent="0" algn="ctr">
              <a:buNone/>
              <a:defRPr sz="1600"/>
            </a:lvl8pPr>
            <a:lvl9pPr marL="3656868" indent="0" algn="ctr">
              <a:buNone/>
              <a:defRPr sz="1600"/>
            </a:lvl9pPr>
          </a:lstStyle>
          <a:p>
            <a:r>
              <a:rPr lang="en-US"/>
              <a:t>Click to edit subtitle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DD0C60-BCCB-D288-EB1E-5EF6A4F1A7AE}"/>
              </a:ext>
            </a:extLst>
          </p:cNvPr>
          <p:cNvSpPr txBox="1"/>
          <p:nvPr userDrawn="1"/>
        </p:nvSpPr>
        <p:spPr>
          <a:xfrm>
            <a:off x="5061316" y="6208127"/>
            <a:ext cx="1847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1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Graphical user interface, application, logo, company name&#10;&#10;Description automatically generated">
            <a:extLst>
              <a:ext uri="{FF2B5EF4-FFF2-40B4-BE49-F238E27FC236}">
                <a16:creationId xmlns:a16="http://schemas.microsoft.com/office/drawing/2014/main" id="{B2D7C0E6-88FB-45BA-B6D2-FD62EAC584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9050" y="4796179"/>
            <a:ext cx="2521896" cy="149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8278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r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A1055-845A-D14A-971D-E1FB772C0617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79D8389-7E83-C20D-6283-3A6C4D81C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4830" y="2399834"/>
            <a:ext cx="10248671" cy="3300879"/>
          </a:xfrm>
        </p:spPr>
        <p:txBody>
          <a:bodyPr>
            <a:normAutofit/>
          </a:bodyPr>
          <a:lstStyle>
            <a:lvl1pPr>
              <a:defRPr sz="5999"/>
            </a:lvl1pPr>
          </a:lstStyle>
          <a:p>
            <a:endParaRPr lang="en-US"/>
          </a:p>
        </p:txBody>
      </p:sp>
      <p:sp>
        <p:nvSpPr>
          <p:cNvPr id="7" name="Graphic 5">
            <a:extLst>
              <a:ext uri="{FF2B5EF4-FFF2-40B4-BE49-F238E27FC236}">
                <a16:creationId xmlns:a16="http://schemas.microsoft.com/office/drawing/2014/main" id="{FC5878F6-4612-DB60-928A-2F9D2AF85FAA}"/>
              </a:ext>
            </a:extLst>
          </p:cNvPr>
          <p:cNvSpPr/>
          <p:nvPr userDrawn="1"/>
        </p:nvSpPr>
        <p:spPr>
          <a:xfrm>
            <a:off x="831850" y="3336162"/>
            <a:ext cx="3188260" cy="185677"/>
          </a:xfrm>
          <a:custGeom>
            <a:avLst/>
            <a:gdLst>
              <a:gd name="connsiteX0" fmla="*/ 3090358 w 3128137"/>
              <a:gd name="connsiteY0" fmla="*/ 92837 h 182151"/>
              <a:gd name="connsiteX1" fmla="*/ 9211 w 3128137"/>
              <a:gd name="connsiteY1" fmla="*/ 182086 h 182151"/>
              <a:gd name="connsiteX2" fmla="*/ 67 w 3128137"/>
              <a:gd name="connsiteY2" fmla="*/ 174942 h 182151"/>
              <a:gd name="connsiteX3" fmla="*/ 7116 w 3128137"/>
              <a:gd name="connsiteY3" fmla="*/ 165798 h 182151"/>
              <a:gd name="connsiteX4" fmla="*/ 3095216 w 3128137"/>
              <a:gd name="connsiteY4" fmla="*/ 22256 h 182151"/>
              <a:gd name="connsiteX5" fmla="*/ 3090358 w 3128137"/>
              <a:gd name="connsiteY5" fmla="*/ 92837 h 182151"/>
              <a:gd name="connsiteX6" fmla="*/ 3090358 w 3128137"/>
              <a:gd name="connsiteY6" fmla="*/ 92837 h 182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28137" h="182151">
                <a:moveTo>
                  <a:pt x="3090358" y="92837"/>
                </a:moveTo>
                <a:cubicBezTo>
                  <a:pt x="2064420" y="16351"/>
                  <a:pt x="1030482" y="58737"/>
                  <a:pt x="9211" y="182086"/>
                </a:cubicBezTo>
                <a:cubicBezTo>
                  <a:pt x="4734" y="182657"/>
                  <a:pt x="639" y="179419"/>
                  <a:pt x="67" y="174942"/>
                </a:cubicBezTo>
                <a:cubicBezTo>
                  <a:pt x="-504" y="170465"/>
                  <a:pt x="2639" y="166465"/>
                  <a:pt x="7116" y="165798"/>
                </a:cubicBezTo>
                <a:cubicBezTo>
                  <a:pt x="1028958" y="24162"/>
                  <a:pt x="2063944" y="-36418"/>
                  <a:pt x="3095216" y="22256"/>
                </a:cubicBezTo>
                <a:cubicBezTo>
                  <a:pt x="3141317" y="26162"/>
                  <a:pt x="3138364" y="94837"/>
                  <a:pt x="3090358" y="92837"/>
                </a:cubicBezTo>
                <a:lnTo>
                  <a:pt x="3090358" y="92837"/>
                </a:ln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00"/>
          </a:p>
        </p:txBody>
      </p:sp>
      <p:sp>
        <p:nvSpPr>
          <p:cNvPr id="8" name="Text Placeholder 19">
            <a:extLst>
              <a:ext uri="{FF2B5EF4-FFF2-40B4-BE49-F238E27FC236}">
                <a16:creationId xmlns:a16="http://schemas.microsoft.com/office/drawing/2014/main" id="{3E49EDA8-0F5A-C458-0F7A-83F46E5D1D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34829" y="941295"/>
            <a:ext cx="10663860" cy="135426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1500" cap="all" spc="500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21765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A1055-845A-D14A-971D-E1FB772C0617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Placeholder 3">
            <a:extLst>
              <a:ext uri="{FF2B5EF4-FFF2-40B4-BE49-F238E27FC236}">
                <a16:creationId xmlns:a16="http://schemas.microsoft.com/office/drawing/2014/main" id="{F737F629-6D9E-F3FE-4724-717EAD9506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452" r="19452"/>
          <a:stretch>
            <a:fillRect/>
          </a:stretch>
        </p:blipFill>
        <p:spPr>
          <a:xfrm>
            <a:off x="318935" y="322522"/>
            <a:ext cx="5014371" cy="6216502"/>
          </a:xfrm>
          <a:prstGeom prst="rect">
            <a:avLst/>
          </a:prstGeom>
        </p:spPr>
      </p:pic>
      <p:sp>
        <p:nvSpPr>
          <p:cNvPr id="9" name="Graphic 5">
            <a:extLst>
              <a:ext uri="{FF2B5EF4-FFF2-40B4-BE49-F238E27FC236}">
                <a16:creationId xmlns:a16="http://schemas.microsoft.com/office/drawing/2014/main" id="{498769A8-BBE2-040C-8316-10109150BCD7}"/>
              </a:ext>
            </a:extLst>
          </p:cNvPr>
          <p:cNvSpPr/>
          <p:nvPr userDrawn="1"/>
        </p:nvSpPr>
        <p:spPr>
          <a:xfrm>
            <a:off x="4722156" y="4109662"/>
            <a:ext cx="3188260" cy="185677"/>
          </a:xfrm>
          <a:custGeom>
            <a:avLst/>
            <a:gdLst>
              <a:gd name="connsiteX0" fmla="*/ 3090358 w 3128137"/>
              <a:gd name="connsiteY0" fmla="*/ 92837 h 182151"/>
              <a:gd name="connsiteX1" fmla="*/ 9211 w 3128137"/>
              <a:gd name="connsiteY1" fmla="*/ 182086 h 182151"/>
              <a:gd name="connsiteX2" fmla="*/ 67 w 3128137"/>
              <a:gd name="connsiteY2" fmla="*/ 174942 h 182151"/>
              <a:gd name="connsiteX3" fmla="*/ 7116 w 3128137"/>
              <a:gd name="connsiteY3" fmla="*/ 165798 h 182151"/>
              <a:gd name="connsiteX4" fmla="*/ 3095216 w 3128137"/>
              <a:gd name="connsiteY4" fmla="*/ 22256 h 182151"/>
              <a:gd name="connsiteX5" fmla="*/ 3090358 w 3128137"/>
              <a:gd name="connsiteY5" fmla="*/ 92837 h 182151"/>
              <a:gd name="connsiteX6" fmla="*/ 3090358 w 3128137"/>
              <a:gd name="connsiteY6" fmla="*/ 92837 h 182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28137" h="182151">
                <a:moveTo>
                  <a:pt x="3090358" y="92837"/>
                </a:moveTo>
                <a:cubicBezTo>
                  <a:pt x="2064420" y="16351"/>
                  <a:pt x="1030482" y="58737"/>
                  <a:pt x="9211" y="182086"/>
                </a:cubicBezTo>
                <a:cubicBezTo>
                  <a:pt x="4734" y="182657"/>
                  <a:pt x="639" y="179419"/>
                  <a:pt x="67" y="174942"/>
                </a:cubicBezTo>
                <a:cubicBezTo>
                  <a:pt x="-504" y="170465"/>
                  <a:pt x="2639" y="166465"/>
                  <a:pt x="7116" y="165798"/>
                </a:cubicBezTo>
                <a:cubicBezTo>
                  <a:pt x="1028958" y="24162"/>
                  <a:pt x="2063944" y="-36418"/>
                  <a:pt x="3095216" y="22256"/>
                </a:cubicBezTo>
                <a:cubicBezTo>
                  <a:pt x="3141317" y="26162"/>
                  <a:pt x="3138364" y="94837"/>
                  <a:pt x="3090358" y="92837"/>
                </a:cubicBezTo>
                <a:lnTo>
                  <a:pt x="3090358" y="92837"/>
                </a:ln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05BD54-70D7-0637-8E11-29BB7DE58D40}"/>
              </a:ext>
            </a:extLst>
          </p:cNvPr>
          <p:cNvSpPr txBox="1"/>
          <p:nvPr userDrawn="1"/>
        </p:nvSpPr>
        <p:spPr>
          <a:xfrm>
            <a:off x="5664957" y="5015535"/>
            <a:ext cx="60952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/>
              <a:t>To replace the photo, right click on it, and select ‘change picture’ from file. You can also select a photo, hit the delete button and hit the photo icon and choose an image from file.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86AAB1-15C5-4FCE-E6D1-0D88B719E9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5683" y="2399834"/>
            <a:ext cx="5574467" cy="3300879"/>
          </a:xfrm>
        </p:spPr>
        <p:txBody>
          <a:bodyPr anchor="t"/>
          <a:lstStyle>
            <a:lvl1pPr>
              <a:lnSpc>
                <a:spcPct val="80000"/>
              </a:lnSpc>
              <a:defRPr sz="5999"/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48603BD-48FD-5CE9-123A-340E9A15F70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798384" y="699622"/>
            <a:ext cx="5561766" cy="150018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600" cap="all" spc="500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4571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5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6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8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text styles</a:t>
            </a:r>
          </a:p>
        </p:txBody>
      </p:sp>
    </p:spTree>
    <p:extLst>
      <p:ext uri="{BB962C8B-B14F-4D97-AF65-F5344CB8AC3E}">
        <p14:creationId xmlns:p14="http://schemas.microsoft.com/office/powerpoint/2010/main" val="9545864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_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11479" y="2399834"/>
            <a:ext cx="10248671" cy="3300879"/>
          </a:xfrm>
        </p:spPr>
        <p:txBody>
          <a:bodyPr anchor="t"/>
          <a:lstStyle>
            <a:lvl1pPr>
              <a:lnSpc>
                <a:spcPct val="80000"/>
              </a:lnSpc>
              <a:defRPr sz="5999"/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34829" y="699622"/>
            <a:ext cx="10225321" cy="150018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600" cap="all" spc="500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4571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5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6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8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A1055-845A-D14A-971D-E1FB772C0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3441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Medi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85683" y="2399834"/>
            <a:ext cx="5574467" cy="3300879"/>
          </a:xfrm>
        </p:spPr>
        <p:txBody>
          <a:bodyPr anchor="t"/>
          <a:lstStyle>
            <a:lvl1pPr>
              <a:lnSpc>
                <a:spcPct val="80000"/>
              </a:lnSpc>
              <a:defRPr sz="5999"/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798384" y="699622"/>
            <a:ext cx="5561766" cy="150018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600" cap="all" spc="500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4571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5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6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8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A1055-845A-D14A-971D-E1FB772C0617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F02DE1-ED13-F387-299C-7529E46350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56507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1170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Med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B466B15-DA5B-DB75-4F07-E95F14930F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565076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85683" y="2399834"/>
            <a:ext cx="5574467" cy="3300879"/>
          </a:xfrm>
        </p:spPr>
        <p:txBody>
          <a:bodyPr anchor="t"/>
          <a:lstStyle>
            <a:lvl1pPr>
              <a:lnSpc>
                <a:spcPct val="80000"/>
              </a:lnSpc>
              <a:defRPr sz="5999"/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798384" y="699622"/>
            <a:ext cx="5561766" cy="150018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600" cap="all" spc="500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4571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5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6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8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A1055-845A-D14A-971D-E1FB772C0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0758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Custom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8CDD9CB-20B1-9A09-5A4A-C5AD9DA0B3AF}"/>
              </a:ext>
            </a:extLst>
          </p:cNvPr>
          <p:cNvSpPr/>
          <p:nvPr userDrawn="1"/>
        </p:nvSpPr>
        <p:spPr>
          <a:xfrm>
            <a:off x="318935" y="322522"/>
            <a:ext cx="5014371" cy="6216502"/>
          </a:xfrm>
          <a:prstGeom prst="rect">
            <a:avLst/>
          </a:prstGeom>
          <a:solidFill>
            <a:srgbClr val="007D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85683" y="2399834"/>
            <a:ext cx="5574467" cy="3300879"/>
          </a:xfrm>
        </p:spPr>
        <p:txBody>
          <a:bodyPr anchor="t"/>
          <a:lstStyle>
            <a:lvl1pPr>
              <a:lnSpc>
                <a:spcPct val="80000"/>
              </a:lnSpc>
              <a:defRPr sz="5999"/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798384" y="699622"/>
            <a:ext cx="5561766" cy="150018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600" cap="all" spc="500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4571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5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6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8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A1055-845A-D14A-971D-E1FB772C061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9F3F244-4834-B4EA-6408-97BF051809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18935" y="322522"/>
            <a:ext cx="5014371" cy="621650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8095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8CDD9CB-20B1-9A09-5A4A-C5AD9DA0B3AF}"/>
              </a:ext>
            </a:extLst>
          </p:cNvPr>
          <p:cNvSpPr/>
          <p:nvPr userDrawn="1"/>
        </p:nvSpPr>
        <p:spPr>
          <a:xfrm>
            <a:off x="318935" y="322522"/>
            <a:ext cx="5014371" cy="621650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85683" y="2399834"/>
            <a:ext cx="5574467" cy="3300879"/>
          </a:xfrm>
        </p:spPr>
        <p:txBody>
          <a:bodyPr anchor="t"/>
          <a:lstStyle>
            <a:lvl1pPr>
              <a:lnSpc>
                <a:spcPct val="80000"/>
              </a:lnSpc>
              <a:defRPr sz="5999"/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798384" y="699622"/>
            <a:ext cx="5561766" cy="150018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600" cap="all" spc="500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4571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5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6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8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A1055-845A-D14A-971D-E1FB772C0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3930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F0FBA78-1398-CAB4-AEE0-7A95E235D2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5872985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25213" y="2083981"/>
            <a:ext cx="4528586" cy="38607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500"/>
              </a:spcBef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A1055-845A-D14A-971D-E1FB772C061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76A554E-4D68-FD73-D536-EBA9C905D8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53624" y="2083676"/>
            <a:ext cx="542060" cy="3860719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spcBef>
                <a:spcPts val="1500"/>
              </a:spcBef>
              <a:defRPr sz="16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86C273-B8DC-0F4F-60A2-C2C1B9C8612B}"/>
              </a:ext>
            </a:extLst>
          </p:cNvPr>
          <p:cNvSpPr txBox="1"/>
          <p:nvPr userDrawn="1"/>
        </p:nvSpPr>
        <p:spPr>
          <a:xfrm>
            <a:off x="6123722" y="744577"/>
            <a:ext cx="3041730" cy="1046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199" b="1" cap="all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8120153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Slide_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61529" y="1949511"/>
            <a:ext cx="7868113" cy="38607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500"/>
              </a:spcBef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A1055-845A-D14A-971D-E1FB772C061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76A554E-4D68-FD73-D536-EBA9C905D8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9940" y="1949205"/>
            <a:ext cx="542060" cy="3860719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spcBef>
                <a:spcPts val="1500"/>
              </a:spcBef>
              <a:defRPr sz="16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86C273-B8DC-0F4F-60A2-C2C1B9C8612B}"/>
              </a:ext>
            </a:extLst>
          </p:cNvPr>
          <p:cNvSpPr txBox="1"/>
          <p:nvPr userDrawn="1"/>
        </p:nvSpPr>
        <p:spPr>
          <a:xfrm>
            <a:off x="860038" y="610106"/>
            <a:ext cx="3041730" cy="1046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199" b="1" cap="all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8024211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 - Custom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25213" y="2083981"/>
            <a:ext cx="4528586" cy="38607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500"/>
              </a:spcBef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A1055-845A-D14A-971D-E1FB772C061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76A554E-4D68-FD73-D536-EBA9C905D8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53624" y="2083676"/>
            <a:ext cx="542060" cy="3860719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spcBef>
                <a:spcPts val="1500"/>
              </a:spcBef>
              <a:defRPr sz="16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86C273-B8DC-0F4F-60A2-C2C1B9C8612B}"/>
              </a:ext>
            </a:extLst>
          </p:cNvPr>
          <p:cNvSpPr txBox="1"/>
          <p:nvPr userDrawn="1"/>
        </p:nvSpPr>
        <p:spPr>
          <a:xfrm>
            <a:off x="6123722" y="744577"/>
            <a:ext cx="3041730" cy="1046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199" b="1" cap="all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9EF2845-F2AE-0088-9547-FABFEF09A658}"/>
              </a:ext>
            </a:extLst>
          </p:cNvPr>
          <p:cNvSpPr/>
          <p:nvPr userDrawn="1"/>
        </p:nvSpPr>
        <p:spPr>
          <a:xfrm>
            <a:off x="316422" y="317716"/>
            <a:ext cx="5238997" cy="62241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6776F7C6-ACA2-00C1-5D84-321B9FBAAC6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16422" y="322522"/>
            <a:ext cx="5238997" cy="622410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595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0C54A21-4CBE-BAA7-4976-361FB5F92F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3" y="0"/>
            <a:ext cx="1219041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89049" y="888093"/>
            <a:ext cx="4720344" cy="2802169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199" b="1" i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89050" y="3768082"/>
            <a:ext cx="4720344" cy="10280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600" cap="all" spc="1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09" indent="0" algn="ctr">
              <a:buNone/>
              <a:defRPr sz="2000"/>
            </a:lvl2pPr>
            <a:lvl3pPr marL="914217" indent="0" algn="ctr">
              <a:buNone/>
              <a:defRPr sz="1800"/>
            </a:lvl3pPr>
            <a:lvl4pPr marL="1371326" indent="0" algn="ctr">
              <a:buNone/>
              <a:defRPr sz="1600"/>
            </a:lvl4pPr>
            <a:lvl5pPr marL="1828434" indent="0" algn="ctr">
              <a:buNone/>
              <a:defRPr sz="1600"/>
            </a:lvl5pPr>
            <a:lvl6pPr marL="2285543" indent="0" algn="ctr">
              <a:buNone/>
              <a:defRPr sz="1600"/>
            </a:lvl6pPr>
            <a:lvl7pPr marL="2742651" indent="0" algn="ctr">
              <a:buNone/>
              <a:defRPr sz="1600"/>
            </a:lvl7pPr>
            <a:lvl8pPr marL="3199760" indent="0" algn="ctr">
              <a:buNone/>
              <a:defRPr sz="1600"/>
            </a:lvl8pPr>
            <a:lvl9pPr marL="3656868" indent="0" algn="ctr">
              <a:buNone/>
              <a:defRPr sz="1600"/>
            </a:lvl9pPr>
          </a:lstStyle>
          <a:p>
            <a:r>
              <a:rPr lang="en-US"/>
              <a:t>Click to edit subtitle style</a:t>
            </a:r>
          </a:p>
        </p:txBody>
      </p:sp>
      <p:pic>
        <p:nvPicPr>
          <p:cNvPr id="8" name="Picture 7" descr="Graphical user interface, application, logo, company name&#10;&#10;Description automatically generated">
            <a:extLst>
              <a:ext uri="{FF2B5EF4-FFF2-40B4-BE49-F238E27FC236}">
                <a16:creationId xmlns:a16="http://schemas.microsoft.com/office/drawing/2014/main" id="{9E236F79-662F-44D3-9BA3-8EAFBD1CAD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9050" y="4796179"/>
            <a:ext cx="2521896" cy="149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6947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89940" y="1825625"/>
            <a:ext cx="5253660" cy="4351338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1200"/>
              </a:spcBef>
              <a:defRPr/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00" y="1825625"/>
            <a:ext cx="5257800" cy="4351338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1200"/>
              </a:spcBef>
              <a:defRPr/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A1055-845A-D14A-971D-E1FB772C061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19">
            <a:extLst>
              <a:ext uri="{FF2B5EF4-FFF2-40B4-BE49-F238E27FC236}">
                <a16:creationId xmlns:a16="http://schemas.microsoft.com/office/drawing/2014/main" id="{9470B039-D441-3761-6165-C58A3672E2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9939" y="314266"/>
            <a:ext cx="10663860" cy="48418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1500" cap="all" spc="500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95769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C70301E-4A39-6415-F387-792084EA7F23}"/>
              </a:ext>
            </a:extLst>
          </p:cNvPr>
          <p:cNvSpPr/>
          <p:nvPr userDrawn="1"/>
        </p:nvSpPr>
        <p:spPr>
          <a:xfrm>
            <a:off x="6181052" y="316177"/>
            <a:ext cx="5693360" cy="62241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71AD71-5560-EB55-0F35-41D0E1035B20}"/>
              </a:ext>
            </a:extLst>
          </p:cNvPr>
          <p:cNvSpPr/>
          <p:nvPr userDrawn="1"/>
        </p:nvSpPr>
        <p:spPr>
          <a:xfrm>
            <a:off x="316423" y="317716"/>
            <a:ext cx="5694525" cy="62241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43581" y="1185566"/>
            <a:ext cx="4558326" cy="823071"/>
          </a:xfrm>
        </p:spPr>
        <p:txBody>
          <a:bodyPr/>
          <a:lstStyle/>
          <a:p>
            <a:r>
              <a:rPr lang="en-US"/>
              <a:t>Click to edit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643581" y="2393576"/>
            <a:ext cx="4558326" cy="3783387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1200"/>
              </a:spcBef>
              <a:defRPr/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8" name="Text Placeholder 19">
            <a:extLst>
              <a:ext uri="{FF2B5EF4-FFF2-40B4-BE49-F238E27FC236}">
                <a16:creationId xmlns:a16="http://schemas.microsoft.com/office/drawing/2014/main" id="{9470B039-D441-3761-6165-C58A3672E2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43581" y="701379"/>
            <a:ext cx="4558326" cy="48418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1500" cap="all" spc="500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897FDA82-6E31-5BC9-63D7-C43B8DB0F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1907" y="6125880"/>
            <a:ext cx="62171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82A1055-845A-D14A-971D-E1FB772C06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919D1256-B153-3A36-42D4-02291057E64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16422" y="322522"/>
            <a:ext cx="5693360" cy="622410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5809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Gr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43581" y="1185566"/>
            <a:ext cx="4558326" cy="823071"/>
          </a:xfrm>
        </p:spPr>
        <p:txBody>
          <a:bodyPr/>
          <a:lstStyle/>
          <a:p>
            <a:r>
              <a:rPr lang="en-US"/>
              <a:t>Click to edit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643581" y="2393576"/>
            <a:ext cx="4558326" cy="3783387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1200"/>
              </a:spcBef>
              <a:defRPr/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8" name="Text Placeholder 19">
            <a:extLst>
              <a:ext uri="{FF2B5EF4-FFF2-40B4-BE49-F238E27FC236}">
                <a16:creationId xmlns:a16="http://schemas.microsoft.com/office/drawing/2014/main" id="{9470B039-D441-3761-6165-C58A3672E2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43581" y="701379"/>
            <a:ext cx="4558326" cy="48418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1500" cap="all" spc="500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919D1256-B153-3A36-42D4-02291057E64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16422" y="316176"/>
            <a:ext cx="3062832" cy="1963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E5D79A20-01C5-EE40-5024-CAB8C71DC1E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49359" y="316176"/>
            <a:ext cx="2461589" cy="1963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20BFE4D0-857C-FAF1-88A2-C6A50C5C389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16422" y="4577014"/>
            <a:ext cx="3062832" cy="1963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BA6A5C70-5A3E-6A6B-2B1D-A6758448928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49359" y="4577014"/>
            <a:ext cx="2461589" cy="1963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60031B52-8A2A-8E75-12EB-B6AB484A125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948116" y="2434449"/>
            <a:ext cx="3062832" cy="1963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951752B3-ABBA-E87B-1A9F-3588A68D060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16423" y="2434449"/>
            <a:ext cx="2461589" cy="1963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3" name="Slide Number Placeholder 4">
            <a:extLst>
              <a:ext uri="{FF2B5EF4-FFF2-40B4-BE49-F238E27FC236}">
                <a16:creationId xmlns:a16="http://schemas.microsoft.com/office/drawing/2014/main" id="{4A6AB0C7-940A-C3BE-196B-9446C48B0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219011"/>
            <a:ext cx="621711" cy="365125"/>
          </a:xfrm>
        </p:spPr>
        <p:txBody>
          <a:bodyPr/>
          <a:lstStyle/>
          <a:p>
            <a:fld id="{682A1055-845A-D14A-971D-E1FB772C0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6813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Grid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0119" y="1185566"/>
            <a:ext cx="4558326" cy="823071"/>
          </a:xfrm>
        </p:spPr>
        <p:txBody>
          <a:bodyPr/>
          <a:lstStyle/>
          <a:p>
            <a:r>
              <a:rPr lang="en-US"/>
              <a:t>Click to edit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70119" y="2393576"/>
            <a:ext cx="4558326" cy="3783387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1200"/>
              </a:spcBef>
              <a:defRPr/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8" name="Text Placeholder 19">
            <a:extLst>
              <a:ext uri="{FF2B5EF4-FFF2-40B4-BE49-F238E27FC236}">
                <a16:creationId xmlns:a16="http://schemas.microsoft.com/office/drawing/2014/main" id="{9470B039-D441-3761-6165-C58A3672E2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0119" y="701379"/>
            <a:ext cx="4558326" cy="48418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1500" cap="all" spc="500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919D1256-B153-3A36-42D4-02291057E64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9886" y="316176"/>
            <a:ext cx="3062832" cy="1963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E5D79A20-01C5-EE40-5024-CAB8C71DC1E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412823" y="316176"/>
            <a:ext cx="2461589" cy="1963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20BFE4D0-857C-FAF1-88A2-C6A50C5C389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79886" y="4577014"/>
            <a:ext cx="3062832" cy="1963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BA6A5C70-5A3E-6A6B-2B1D-A6758448928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412823" y="4577014"/>
            <a:ext cx="2461589" cy="1963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60031B52-8A2A-8E75-12EB-B6AB484A125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811580" y="2434449"/>
            <a:ext cx="3062832" cy="1963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951752B3-ABBA-E87B-1A9F-3588A68D060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79887" y="2434449"/>
            <a:ext cx="2461589" cy="1963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3" name="Slide Number Placeholder 4">
            <a:extLst>
              <a:ext uri="{FF2B5EF4-FFF2-40B4-BE49-F238E27FC236}">
                <a16:creationId xmlns:a16="http://schemas.microsoft.com/office/drawing/2014/main" id="{4A6AB0C7-940A-C3BE-196B-9446C48B0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219011"/>
            <a:ext cx="62171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2A1055-845A-D14A-971D-E1FB772C06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1840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2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89939" y="1621524"/>
            <a:ext cx="10663860" cy="1175465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1200"/>
              </a:spcBef>
              <a:defRPr>
                <a:solidFill>
                  <a:srgbClr val="676767"/>
                </a:solidFill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A1055-845A-D14A-971D-E1FB772C061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19">
            <a:extLst>
              <a:ext uri="{FF2B5EF4-FFF2-40B4-BE49-F238E27FC236}">
                <a16:creationId xmlns:a16="http://schemas.microsoft.com/office/drawing/2014/main" id="{9470B039-D441-3761-6165-C58A3672E2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9939" y="314266"/>
            <a:ext cx="10663860" cy="48418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1500" cap="all" spc="500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0BEFB05-0532-28E9-3587-E5BE9058598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9939" y="3058367"/>
            <a:ext cx="1470627" cy="1470025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C804E06D-208E-0286-7C73-82F1CE9065C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528586" y="3058367"/>
            <a:ext cx="1470627" cy="1470025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CB00FB49-1CDA-9BA8-4C96-CDF93DB5E98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367233" y="3058367"/>
            <a:ext cx="1470627" cy="1470025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BA7A9488-7A6D-72A7-F6BF-122CA5E3A9B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05879" y="3058367"/>
            <a:ext cx="1470627" cy="1470025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6B8F54A6-9F6E-D80B-3A76-D9BDA9AFE5B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4526" y="3058367"/>
            <a:ext cx="1470627" cy="1470025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9F184E9A-D96D-6B70-A606-18481191F0A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883172" y="3058367"/>
            <a:ext cx="1470627" cy="1470025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F9D49C5-2C5F-1C91-1AEC-C9BB3F7E3D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9939" y="4670651"/>
            <a:ext cx="1470627" cy="28447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 b="1">
                <a:solidFill>
                  <a:srgbClr val="007DC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Full Name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ECBA8F7D-A008-7621-2D87-0BA8BD41B6D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89939" y="4955129"/>
            <a:ext cx="1470627" cy="1060188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200" b="0">
                <a:solidFill>
                  <a:srgbClr val="6767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F70BA00F-E89E-978B-C47F-F8838A3166C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528586" y="4670651"/>
            <a:ext cx="1470627" cy="28447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 b="1">
                <a:solidFill>
                  <a:srgbClr val="007DC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Full Name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D48C183B-72E9-1E19-E0A4-A9E682E96E5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528586" y="4955129"/>
            <a:ext cx="1470627" cy="1060188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200" b="0">
                <a:solidFill>
                  <a:srgbClr val="6767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22" name="Text Placeholder 17">
            <a:extLst>
              <a:ext uri="{FF2B5EF4-FFF2-40B4-BE49-F238E27FC236}">
                <a16:creationId xmlns:a16="http://schemas.microsoft.com/office/drawing/2014/main" id="{5AF4983F-A150-C27A-B431-F7389BC5ADB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367233" y="4670651"/>
            <a:ext cx="1470627" cy="28447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 b="1">
                <a:solidFill>
                  <a:srgbClr val="007DC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Full Name</a:t>
            </a:r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261AE762-38CF-86B9-CF53-9C0154C616A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367233" y="4955129"/>
            <a:ext cx="1470627" cy="1060188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200" b="0">
                <a:solidFill>
                  <a:srgbClr val="6767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C12AD55E-639C-646B-E684-5030BDE1FB3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05879" y="4670651"/>
            <a:ext cx="1470627" cy="28447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 b="1">
                <a:solidFill>
                  <a:srgbClr val="007DC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Full Name</a:t>
            </a:r>
          </a:p>
        </p:txBody>
      </p: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14387910-47D7-7579-CAC3-C0955A3511B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05879" y="4955129"/>
            <a:ext cx="1470627" cy="1060188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200" b="0">
                <a:solidFill>
                  <a:srgbClr val="6767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26" name="Text Placeholder 17">
            <a:extLst>
              <a:ext uri="{FF2B5EF4-FFF2-40B4-BE49-F238E27FC236}">
                <a16:creationId xmlns:a16="http://schemas.microsoft.com/office/drawing/2014/main" id="{B47E9F32-0CE0-F49E-A388-F1D1CC51B18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044526" y="4670651"/>
            <a:ext cx="1470627" cy="28447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 b="1">
                <a:solidFill>
                  <a:srgbClr val="007DC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Full Name</a:t>
            </a:r>
          </a:p>
        </p:txBody>
      </p:sp>
      <p:sp>
        <p:nvSpPr>
          <p:cNvPr id="27" name="Text Placeholder 17">
            <a:extLst>
              <a:ext uri="{FF2B5EF4-FFF2-40B4-BE49-F238E27FC236}">
                <a16:creationId xmlns:a16="http://schemas.microsoft.com/office/drawing/2014/main" id="{C8B4EB32-5C2F-078B-7C36-AF3EE4702813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044526" y="4955129"/>
            <a:ext cx="1470627" cy="1060188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200" b="0">
                <a:solidFill>
                  <a:srgbClr val="6767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28" name="Text Placeholder 17">
            <a:extLst>
              <a:ext uri="{FF2B5EF4-FFF2-40B4-BE49-F238E27FC236}">
                <a16:creationId xmlns:a16="http://schemas.microsoft.com/office/drawing/2014/main" id="{62E24993-1A5A-2D8C-0869-157D8319EF3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883172" y="4670651"/>
            <a:ext cx="1470627" cy="28447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 b="1">
                <a:solidFill>
                  <a:srgbClr val="007DC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Full Name</a:t>
            </a:r>
          </a:p>
        </p:txBody>
      </p:sp>
      <p:sp>
        <p:nvSpPr>
          <p:cNvPr id="29" name="Text Placeholder 17">
            <a:extLst>
              <a:ext uri="{FF2B5EF4-FFF2-40B4-BE49-F238E27FC236}">
                <a16:creationId xmlns:a16="http://schemas.microsoft.com/office/drawing/2014/main" id="{BE489418-1C0A-7DD7-0535-C41C52E3D931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9883172" y="4955129"/>
            <a:ext cx="1470627" cy="1060188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200" b="0">
                <a:solidFill>
                  <a:srgbClr val="6767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8958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1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89939" y="1621524"/>
            <a:ext cx="10663860" cy="823071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1200"/>
              </a:spcBef>
              <a:defRPr>
                <a:solidFill>
                  <a:srgbClr val="676767"/>
                </a:solidFill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A1055-845A-D14A-971D-E1FB772C061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19">
            <a:extLst>
              <a:ext uri="{FF2B5EF4-FFF2-40B4-BE49-F238E27FC236}">
                <a16:creationId xmlns:a16="http://schemas.microsoft.com/office/drawing/2014/main" id="{9470B039-D441-3761-6165-C58A3672E2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9939" y="314266"/>
            <a:ext cx="10663860" cy="48418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1500" cap="all" spc="500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0BEFB05-0532-28E9-3587-E5BE9058598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72801" y="2469686"/>
            <a:ext cx="1104904" cy="1104452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C804E06D-208E-0286-7C73-82F1CE9065C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711448" y="2469686"/>
            <a:ext cx="1104904" cy="1104452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CB00FB49-1CDA-9BA8-4C96-CDF93DB5E98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50094" y="2469686"/>
            <a:ext cx="1104904" cy="1104452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BA7A9488-7A6D-72A7-F6BF-122CA5E3A9B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388741" y="2469686"/>
            <a:ext cx="1104904" cy="1104452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6B8F54A6-9F6E-D80B-3A76-D9BDA9AFE5B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227387" y="2469686"/>
            <a:ext cx="1104904" cy="1104452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9F184E9A-D96D-6B70-A606-18481191F0A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0066034" y="2469686"/>
            <a:ext cx="1104904" cy="1104452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F9D49C5-2C5F-1C91-1AEC-C9BB3F7E3D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6786" y="3683514"/>
            <a:ext cx="1336933" cy="258618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 b="1">
                <a:solidFill>
                  <a:srgbClr val="007DC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Full Name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ECBA8F7D-A008-7621-2D87-0BA8BD41B6D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56786" y="3973291"/>
            <a:ext cx="1336933" cy="364580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200" b="0">
                <a:solidFill>
                  <a:srgbClr val="6767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F70BA00F-E89E-978B-C47F-F8838A3166C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595433" y="3683514"/>
            <a:ext cx="1336933" cy="258618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 b="1">
                <a:solidFill>
                  <a:srgbClr val="007DC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Full Name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D48C183B-72E9-1E19-E0A4-A9E682E96E5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595433" y="3973291"/>
            <a:ext cx="1336933" cy="364580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200" b="0">
                <a:solidFill>
                  <a:srgbClr val="6767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22" name="Text Placeholder 17">
            <a:extLst>
              <a:ext uri="{FF2B5EF4-FFF2-40B4-BE49-F238E27FC236}">
                <a16:creationId xmlns:a16="http://schemas.microsoft.com/office/drawing/2014/main" id="{5AF4983F-A150-C27A-B431-F7389BC5ADB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34080" y="3683514"/>
            <a:ext cx="1336933" cy="258618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 b="1">
                <a:solidFill>
                  <a:srgbClr val="007DC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Full Name</a:t>
            </a:r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261AE762-38CF-86B9-CF53-9C0154C616A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434080" y="3973291"/>
            <a:ext cx="1336933" cy="364580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200" b="0">
                <a:solidFill>
                  <a:srgbClr val="6767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C12AD55E-639C-646B-E684-5030BDE1FB3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72726" y="3683514"/>
            <a:ext cx="1336933" cy="258618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 b="1">
                <a:solidFill>
                  <a:srgbClr val="007DC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Full Name</a:t>
            </a:r>
          </a:p>
        </p:txBody>
      </p: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14387910-47D7-7579-CAC3-C0955A3511B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72726" y="3973291"/>
            <a:ext cx="1336933" cy="364580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200" b="0">
                <a:solidFill>
                  <a:srgbClr val="6767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26" name="Text Placeholder 17">
            <a:extLst>
              <a:ext uri="{FF2B5EF4-FFF2-40B4-BE49-F238E27FC236}">
                <a16:creationId xmlns:a16="http://schemas.microsoft.com/office/drawing/2014/main" id="{B47E9F32-0CE0-F49E-A388-F1D1CC51B18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11373" y="3683514"/>
            <a:ext cx="1336933" cy="258618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 b="1">
                <a:solidFill>
                  <a:srgbClr val="007DC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Full Name</a:t>
            </a:r>
          </a:p>
        </p:txBody>
      </p:sp>
      <p:sp>
        <p:nvSpPr>
          <p:cNvPr id="27" name="Text Placeholder 17">
            <a:extLst>
              <a:ext uri="{FF2B5EF4-FFF2-40B4-BE49-F238E27FC236}">
                <a16:creationId xmlns:a16="http://schemas.microsoft.com/office/drawing/2014/main" id="{C8B4EB32-5C2F-078B-7C36-AF3EE4702813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111373" y="3973291"/>
            <a:ext cx="1336933" cy="364580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200" b="0">
                <a:solidFill>
                  <a:srgbClr val="6767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28" name="Text Placeholder 17">
            <a:extLst>
              <a:ext uri="{FF2B5EF4-FFF2-40B4-BE49-F238E27FC236}">
                <a16:creationId xmlns:a16="http://schemas.microsoft.com/office/drawing/2014/main" id="{62E24993-1A5A-2D8C-0869-157D8319EF3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950019" y="3683514"/>
            <a:ext cx="1336933" cy="258618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 b="1">
                <a:solidFill>
                  <a:srgbClr val="007DC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Full Name</a:t>
            </a:r>
          </a:p>
        </p:txBody>
      </p:sp>
      <p:sp>
        <p:nvSpPr>
          <p:cNvPr id="29" name="Text Placeholder 17">
            <a:extLst>
              <a:ext uri="{FF2B5EF4-FFF2-40B4-BE49-F238E27FC236}">
                <a16:creationId xmlns:a16="http://schemas.microsoft.com/office/drawing/2014/main" id="{BE489418-1C0A-7DD7-0535-C41C52E3D931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9950019" y="3973291"/>
            <a:ext cx="1336933" cy="364580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200" b="0">
                <a:solidFill>
                  <a:srgbClr val="6767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43" name="Picture Placeholder 5">
            <a:extLst>
              <a:ext uri="{FF2B5EF4-FFF2-40B4-BE49-F238E27FC236}">
                <a16:creationId xmlns:a16="http://schemas.microsoft.com/office/drawing/2014/main" id="{3B68E16D-980A-57A9-7E7D-1FDCD069817B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72801" y="4336586"/>
            <a:ext cx="1104904" cy="1104452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44" name="Picture Placeholder 5">
            <a:extLst>
              <a:ext uri="{FF2B5EF4-FFF2-40B4-BE49-F238E27FC236}">
                <a16:creationId xmlns:a16="http://schemas.microsoft.com/office/drawing/2014/main" id="{43AF3597-28B4-BF98-380A-745908101AD5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2711448" y="4336586"/>
            <a:ext cx="1104904" cy="1104452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45" name="Picture Placeholder 5">
            <a:extLst>
              <a:ext uri="{FF2B5EF4-FFF2-40B4-BE49-F238E27FC236}">
                <a16:creationId xmlns:a16="http://schemas.microsoft.com/office/drawing/2014/main" id="{61E63EE9-4C9D-2BEE-C942-415344E618B1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4550094" y="4336586"/>
            <a:ext cx="1104904" cy="1104452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46" name="Picture Placeholder 5">
            <a:extLst>
              <a:ext uri="{FF2B5EF4-FFF2-40B4-BE49-F238E27FC236}">
                <a16:creationId xmlns:a16="http://schemas.microsoft.com/office/drawing/2014/main" id="{9EE2E119-10DD-5C2F-6F5C-E7E8B86CA1F3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6388741" y="4336586"/>
            <a:ext cx="1104904" cy="1104452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47" name="Picture Placeholder 5">
            <a:extLst>
              <a:ext uri="{FF2B5EF4-FFF2-40B4-BE49-F238E27FC236}">
                <a16:creationId xmlns:a16="http://schemas.microsoft.com/office/drawing/2014/main" id="{DFBD9348-548C-41AC-1ACB-3A379E8D411B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8227387" y="4336586"/>
            <a:ext cx="1104904" cy="1104452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48" name="Picture Placeholder 5">
            <a:extLst>
              <a:ext uri="{FF2B5EF4-FFF2-40B4-BE49-F238E27FC236}">
                <a16:creationId xmlns:a16="http://schemas.microsoft.com/office/drawing/2014/main" id="{26DEF94C-D90C-F453-264E-2631315B87F2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0066034" y="4336586"/>
            <a:ext cx="1104904" cy="1104452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49" name="Text Placeholder 17">
            <a:extLst>
              <a:ext uri="{FF2B5EF4-FFF2-40B4-BE49-F238E27FC236}">
                <a16:creationId xmlns:a16="http://schemas.microsoft.com/office/drawing/2014/main" id="{8237D124-6479-CF8E-16C0-CC8AB5A8C88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56786" y="5550414"/>
            <a:ext cx="1336933" cy="258618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 b="1">
                <a:solidFill>
                  <a:srgbClr val="007DC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Full Name</a:t>
            </a:r>
          </a:p>
        </p:txBody>
      </p:sp>
      <p:sp>
        <p:nvSpPr>
          <p:cNvPr id="50" name="Text Placeholder 17">
            <a:extLst>
              <a:ext uri="{FF2B5EF4-FFF2-40B4-BE49-F238E27FC236}">
                <a16:creationId xmlns:a16="http://schemas.microsoft.com/office/drawing/2014/main" id="{862E1582-D587-7F64-36F9-133318EAC911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756786" y="5840191"/>
            <a:ext cx="1336933" cy="364580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200" b="0">
                <a:solidFill>
                  <a:srgbClr val="6767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51" name="Text Placeholder 17">
            <a:extLst>
              <a:ext uri="{FF2B5EF4-FFF2-40B4-BE49-F238E27FC236}">
                <a16:creationId xmlns:a16="http://schemas.microsoft.com/office/drawing/2014/main" id="{878A13D5-254E-9AAF-64FD-8BC39D848C7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595433" y="5550414"/>
            <a:ext cx="1336933" cy="258618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 b="1">
                <a:solidFill>
                  <a:srgbClr val="007DC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Full Name</a:t>
            </a:r>
          </a:p>
        </p:txBody>
      </p:sp>
      <p:sp>
        <p:nvSpPr>
          <p:cNvPr id="52" name="Text Placeholder 17">
            <a:extLst>
              <a:ext uri="{FF2B5EF4-FFF2-40B4-BE49-F238E27FC236}">
                <a16:creationId xmlns:a16="http://schemas.microsoft.com/office/drawing/2014/main" id="{6A0BDA47-FF00-2311-543E-6B52DC99B88F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2595433" y="5840191"/>
            <a:ext cx="1336933" cy="364580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200" b="0">
                <a:solidFill>
                  <a:srgbClr val="6767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53" name="Text Placeholder 17">
            <a:extLst>
              <a:ext uri="{FF2B5EF4-FFF2-40B4-BE49-F238E27FC236}">
                <a16:creationId xmlns:a16="http://schemas.microsoft.com/office/drawing/2014/main" id="{15009255-F2CE-693F-B51C-A2D4B91FAFC4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434080" y="5550414"/>
            <a:ext cx="1336933" cy="258618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 b="1">
                <a:solidFill>
                  <a:srgbClr val="007DC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Full Name</a:t>
            </a:r>
          </a:p>
        </p:txBody>
      </p:sp>
      <p:sp>
        <p:nvSpPr>
          <p:cNvPr id="54" name="Text Placeholder 17">
            <a:extLst>
              <a:ext uri="{FF2B5EF4-FFF2-40B4-BE49-F238E27FC236}">
                <a16:creationId xmlns:a16="http://schemas.microsoft.com/office/drawing/2014/main" id="{99806433-F449-08C0-8994-BDD7E87869A2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4434080" y="5840191"/>
            <a:ext cx="1336933" cy="364580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200" b="0">
                <a:solidFill>
                  <a:srgbClr val="6767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55" name="Text Placeholder 17">
            <a:extLst>
              <a:ext uri="{FF2B5EF4-FFF2-40B4-BE49-F238E27FC236}">
                <a16:creationId xmlns:a16="http://schemas.microsoft.com/office/drawing/2014/main" id="{DB0B2E03-6FDF-220D-B3DF-7403CBB507F2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272726" y="5550414"/>
            <a:ext cx="1336933" cy="258618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 b="1">
                <a:solidFill>
                  <a:srgbClr val="007DC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Full Name</a:t>
            </a:r>
          </a:p>
        </p:txBody>
      </p:sp>
      <p:sp>
        <p:nvSpPr>
          <p:cNvPr id="56" name="Text Placeholder 17">
            <a:extLst>
              <a:ext uri="{FF2B5EF4-FFF2-40B4-BE49-F238E27FC236}">
                <a16:creationId xmlns:a16="http://schemas.microsoft.com/office/drawing/2014/main" id="{A3045698-568E-507D-67E8-DFC7B1811C41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6272726" y="5840191"/>
            <a:ext cx="1336933" cy="364580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200" b="0">
                <a:solidFill>
                  <a:srgbClr val="6767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57" name="Text Placeholder 17">
            <a:extLst>
              <a:ext uri="{FF2B5EF4-FFF2-40B4-BE49-F238E27FC236}">
                <a16:creationId xmlns:a16="http://schemas.microsoft.com/office/drawing/2014/main" id="{66B34C22-695C-663B-2343-D4D7EC15B22D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111373" y="5550414"/>
            <a:ext cx="1336933" cy="258618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 b="1">
                <a:solidFill>
                  <a:srgbClr val="007DC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Full Name</a:t>
            </a:r>
          </a:p>
        </p:txBody>
      </p:sp>
      <p:sp>
        <p:nvSpPr>
          <p:cNvPr id="58" name="Text Placeholder 17">
            <a:extLst>
              <a:ext uri="{FF2B5EF4-FFF2-40B4-BE49-F238E27FC236}">
                <a16:creationId xmlns:a16="http://schemas.microsoft.com/office/drawing/2014/main" id="{A5842C1E-2E7D-3FFB-C5E9-1D1F378736AE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111373" y="5840191"/>
            <a:ext cx="1336933" cy="364580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200" b="0">
                <a:solidFill>
                  <a:srgbClr val="6767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59" name="Text Placeholder 17">
            <a:extLst>
              <a:ext uri="{FF2B5EF4-FFF2-40B4-BE49-F238E27FC236}">
                <a16:creationId xmlns:a16="http://schemas.microsoft.com/office/drawing/2014/main" id="{50CAAD79-598E-FA98-B479-D9FC072BCC5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950019" y="5550414"/>
            <a:ext cx="1336933" cy="258618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 b="1">
                <a:solidFill>
                  <a:srgbClr val="007DC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Full Name</a:t>
            </a:r>
          </a:p>
        </p:txBody>
      </p:sp>
      <p:sp>
        <p:nvSpPr>
          <p:cNvPr id="60" name="Text Placeholder 17">
            <a:extLst>
              <a:ext uri="{FF2B5EF4-FFF2-40B4-BE49-F238E27FC236}">
                <a16:creationId xmlns:a16="http://schemas.microsoft.com/office/drawing/2014/main" id="{D796A178-2536-B2DF-4C49-E488CB2ECA5B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9950019" y="5840191"/>
            <a:ext cx="1336933" cy="364580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200" b="0">
                <a:solidFill>
                  <a:srgbClr val="6767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7998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A1055-845A-D14A-971D-E1FB772C0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1206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A1055-845A-D14A-971D-E1FB772C0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8521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us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4275D6-F269-D7CE-5CE4-09BFF15A72A5}"/>
              </a:ext>
            </a:extLst>
          </p:cNvPr>
          <p:cNvSpPr/>
          <p:nvPr userDrawn="1"/>
        </p:nvSpPr>
        <p:spPr>
          <a:xfrm>
            <a:off x="316422" y="317716"/>
            <a:ext cx="11557989" cy="62241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A7A1E75-EB2D-E775-30A8-E82457F238BB}"/>
              </a:ext>
            </a:extLst>
          </p:cNvPr>
          <p:cNvSpPr txBox="1"/>
          <p:nvPr userDrawn="1"/>
        </p:nvSpPr>
        <p:spPr>
          <a:xfrm>
            <a:off x="1451721" y="2487981"/>
            <a:ext cx="5545108" cy="11267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8198" b="1" cap="all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Discussion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FF96EDF7-64F3-24A8-6899-F3B516C8F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1907" y="6125880"/>
            <a:ext cx="62171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2A1055-845A-D14A-971D-E1FB772C06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Graphic 5">
            <a:extLst>
              <a:ext uri="{FF2B5EF4-FFF2-40B4-BE49-F238E27FC236}">
                <a16:creationId xmlns:a16="http://schemas.microsoft.com/office/drawing/2014/main" id="{1B244CA9-EF5E-AEFA-B0ED-64CC66F0FC3D}"/>
              </a:ext>
            </a:extLst>
          </p:cNvPr>
          <p:cNvSpPr/>
          <p:nvPr userDrawn="1"/>
        </p:nvSpPr>
        <p:spPr>
          <a:xfrm>
            <a:off x="1496031" y="3524292"/>
            <a:ext cx="3890276" cy="226560"/>
          </a:xfrm>
          <a:custGeom>
            <a:avLst/>
            <a:gdLst>
              <a:gd name="connsiteX0" fmla="*/ 3090358 w 3128137"/>
              <a:gd name="connsiteY0" fmla="*/ 92837 h 182151"/>
              <a:gd name="connsiteX1" fmla="*/ 9211 w 3128137"/>
              <a:gd name="connsiteY1" fmla="*/ 182086 h 182151"/>
              <a:gd name="connsiteX2" fmla="*/ 67 w 3128137"/>
              <a:gd name="connsiteY2" fmla="*/ 174942 h 182151"/>
              <a:gd name="connsiteX3" fmla="*/ 7116 w 3128137"/>
              <a:gd name="connsiteY3" fmla="*/ 165798 h 182151"/>
              <a:gd name="connsiteX4" fmla="*/ 3095216 w 3128137"/>
              <a:gd name="connsiteY4" fmla="*/ 22256 h 182151"/>
              <a:gd name="connsiteX5" fmla="*/ 3090358 w 3128137"/>
              <a:gd name="connsiteY5" fmla="*/ 92837 h 182151"/>
              <a:gd name="connsiteX6" fmla="*/ 3090358 w 3128137"/>
              <a:gd name="connsiteY6" fmla="*/ 92837 h 182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28137" h="182151">
                <a:moveTo>
                  <a:pt x="3090358" y="92837"/>
                </a:moveTo>
                <a:cubicBezTo>
                  <a:pt x="2064420" y="16351"/>
                  <a:pt x="1030482" y="58737"/>
                  <a:pt x="9211" y="182086"/>
                </a:cubicBezTo>
                <a:cubicBezTo>
                  <a:pt x="4734" y="182657"/>
                  <a:pt x="639" y="179419"/>
                  <a:pt x="67" y="174942"/>
                </a:cubicBezTo>
                <a:cubicBezTo>
                  <a:pt x="-504" y="170465"/>
                  <a:pt x="2639" y="166465"/>
                  <a:pt x="7116" y="165798"/>
                </a:cubicBezTo>
                <a:cubicBezTo>
                  <a:pt x="1028958" y="24162"/>
                  <a:pt x="2063944" y="-36418"/>
                  <a:pt x="3095216" y="22256"/>
                </a:cubicBezTo>
                <a:cubicBezTo>
                  <a:pt x="3141317" y="26162"/>
                  <a:pt x="3138364" y="94837"/>
                  <a:pt x="3090358" y="92837"/>
                </a:cubicBezTo>
                <a:lnTo>
                  <a:pt x="3090358" y="92837"/>
                </a:lnTo>
                <a:close/>
              </a:path>
            </a:pathLst>
          </a:custGeom>
          <a:solidFill>
            <a:srgbClr val="C7EAF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2495710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20971D3-EBBE-CD45-02CE-6EDBED9FC945}"/>
              </a:ext>
            </a:extLst>
          </p:cNvPr>
          <p:cNvSpPr/>
          <p:nvPr userDrawn="1"/>
        </p:nvSpPr>
        <p:spPr>
          <a:xfrm>
            <a:off x="316422" y="317716"/>
            <a:ext cx="11557989" cy="62241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A7A1E75-EB2D-E775-30A8-E82457F238BB}"/>
              </a:ext>
            </a:extLst>
          </p:cNvPr>
          <p:cNvSpPr txBox="1"/>
          <p:nvPr userDrawn="1"/>
        </p:nvSpPr>
        <p:spPr>
          <a:xfrm>
            <a:off x="1451721" y="2487981"/>
            <a:ext cx="5771452" cy="11267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8198" b="1" cap="all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Questions?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FF96EDF7-64F3-24A8-6899-F3B516C8F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1907" y="6125880"/>
            <a:ext cx="62171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2A1055-845A-D14A-971D-E1FB772C06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Graphic 5">
            <a:extLst>
              <a:ext uri="{FF2B5EF4-FFF2-40B4-BE49-F238E27FC236}">
                <a16:creationId xmlns:a16="http://schemas.microsoft.com/office/drawing/2014/main" id="{AD4F78DC-6096-E7DA-B647-51F09DD790FC}"/>
              </a:ext>
            </a:extLst>
          </p:cNvPr>
          <p:cNvSpPr/>
          <p:nvPr userDrawn="1"/>
        </p:nvSpPr>
        <p:spPr>
          <a:xfrm>
            <a:off x="1496031" y="3524292"/>
            <a:ext cx="3890276" cy="226560"/>
          </a:xfrm>
          <a:custGeom>
            <a:avLst/>
            <a:gdLst>
              <a:gd name="connsiteX0" fmla="*/ 3090358 w 3128137"/>
              <a:gd name="connsiteY0" fmla="*/ 92837 h 182151"/>
              <a:gd name="connsiteX1" fmla="*/ 9211 w 3128137"/>
              <a:gd name="connsiteY1" fmla="*/ 182086 h 182151"/>
              <a:gd name="connsiteX2" fmla="*/ 67 w 3128137"/>
              <a:gd name="connsiteY2" fmla="*/ 174942 h 182151"/>
              <a:gd name="connsiteX3" fmla="*/ 7116 w 3128137"/>
              <a:gd name="connsiteY3" fmla="*/ 165798 h 182151"/>
              <a:gd name="connsiteX4" fmla="*/ 3095216 w 3128137"/>
              <a:gd name="connsiteY4" fmla="*/ 22256 h 182151"/>
              <a:gd name="connsiteX5" fmla="*/ 3090358 w 3128137"/>
              <a:gd name="connsiteY5" fmla="*/ 92837 h 182151"/>
              <a:gd name="connsiteX6" fmla="*/ 3090358 w 3128137"/>
              <a:gd name="connsiteY6" fmla="*/ 92837 h 182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28137" h="182151">
                <a:moveTo>
                  <a:pt x="3090358" y="92837"/>
                </a:moveTo>
                <a:cubicBezTo>
                  <a:pt x="2064420" y="16351"/>
                  <a:pt x="1030482" y="58737"/>
                  <a:pt x="9211" y="182086"/>
                </a:cubicBezTo>
                <a:cubicBezTo>
                  <a:pt x="4734" y="182657"/>
                  <a:pt x="639" y="179419"/>
                  <a:pt x="67" y="174942"/>
                </a:cubicBezTo>
                <a:cubicBezTo>
                  <a:pt x="-504" y="170465"/>
                  <a:pt x="2639" y="166465"/>
                  <a:pt x="7116" y="165798"/>
                </a:cubicBezTo>
                <a:cubicBezTo>
                  <a:pt x="1028958" y="24162"/>
                  <a:pt x="2063944" y="-36418"/>
                  <a:pt x="3095216" y="22256"/>
                </a:cubicBezTo>
                <a:cubicBezTo>
                  <a:pt x="3141317" y="26162"/>
                  <a:pt x="3138364" y="94837"/>
                  <a:pt x="3090358" y="92837"/>
                </a:cubicBezTo>
                <a:lnTo>
                  <a:pt x="3090358" y="92837"/>
                </a:lnTo>
                <a:close/>
              </a:path>
            </a:pathLst>
          </a:custGeom>
          <a:solidFill>
            <a:srgbClr val="C7EAF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264071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Pho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210AAC-1613-A09C-5E74-43B05770CD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3" y="0"/>
            <a:ext cx="12191207" cy="68584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89049" y="888093"/>
            <a:ext cx="4720344" cy="2802169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199" b="1" i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89050" y="3768082"/>
            <a:ext cx="4720344" cy="10280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600" cap="all" spc="1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09" indent="0" algn="ctr">
              <a:buNone/>
              <a:defRPr sz="2000"/>
            </a:lvl2pPr>
            <a:lvl3pPr marL="914217" indent="0" algn="ctr">
              <a:buNone/>
              <a:defRPr sz="1800"/>
            </a:lvl3pPr>
            <a:lvl4pPr marL="1371326" indent="0" algn="ctr">
              <a:buNone/>
              <a:defRPr sz="1600"/>
            </a:lvl4pPr>
            <a:lvl5pPr marL="1828434" indent="0" algn="ctr">
              <a:buNone/>
              <a:defRPr sz="1600"/>
            </a:lvl5pPr>
            <a:lvl6pPr marL="2285543" indent="0" algn="ctr">
              <a:buNone/>
              <a:defRPr sz="1600"/>
            </a:lvl6pPr>
            <a:lvl7pPr marL="2742651" indent="0" algn="ctr">
              <a:buNone/>
              <a:defRPr sz="1600"/>
            </a:lvl7pPr>
            <a:lvl8pPr marL="3199760" indent="0" algn="ctr">
              <a:buNone/>
              <a:defRPr sz="1600"/>
            </a:lvl8pPr>
            <a:lvl9pPr marL="3656868" indent="0" algn="ctr">
              <a:buNone/>
              <a:defRPr sz="1600"/>
            </a:lvl9pPr>
          </a:lstStyle>
          <a:p>
            <a:r>
              <a:rPr lang="en-US"/>
              <a:t>Click to edit subtitle style</a:t>
            </a:r>
          </a:p>
        </p:txBody>
      </p:sp>
      <p:pic>
        <p:nvPicPr>
          <p:cNvPr id="11" name="Picture 10" descr="Graphical user interface, application, logo, company name&#10;&#10;Description automatically generated">
            <a:extLst>
              <a:ext uri="{FF2B5EF4-FFF2-40B4-BE49-F238E27FC236}">
                <a16:creationId xmlns:a16="http://schemas.microsoft.com/office/drawing/2014/main" id="{07445C30-4912-42F4-B226-D0A1F35D73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9050" y="4796179"/>
            <a:ext cx="2521896" cy="149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7906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658CEBD-0BD5-BF8E-6BD6-461C321E0815}"/>
              </a:ext>
            </a:extLst>
          </p:cNvPr>
          <p:cNvSpPr/>
          <p:nvPr userDrawn="1"/>
        </p:nvSpPr>
        <p:spPr>
          <a:xfrm>
            <a:off x="316422" y="317716"/>
            <a:ext cx="11557989" cy="62241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A7A1E75-EB2D-E775-30A8-E82457F238BB}"/>
              </a:ext>
            </a:extLst>
          </p:cNvPr>
          <p:cNvSpPr txBox="1"/>
          <p:nvPr userDrawn="1"/>
        </p:nvSpPr>
        <p:spPr>
          <a:xfrm>
            <a:off x="1451721" y="2487981"/>
            <a:ext cx="4666662" cy="11267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8198" b="1" cap="all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Appendix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FF96EDF7-64F3-24A8-6899-F3B516C8F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1907" y="6125880"/>
            <a:ext cx="62171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2A1055-845A-D14A-971D-E1FB772C06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Graphic 5">
            <a:extLst>
              <a:ext uri="{FF2B5EF4-FFF2-40B4-BE49-F238E27FC236}">
                <a16:creationId xmlns:a16="http://schemas.microsoft.com/office/drawing/2014/main" id="{102F0BB9-5CBC-67CD-D0BA-25157514D7F0}"/>
              </a:ext>
            </a:extLst>
          </p:cNvPr>
          <p:cNvSpPr/>
          <p:nvPr userDrawn="1"/>
        </p:nvSpPr>
        <p:spPr>
          <a:xfrm>
            <a:off x="1496031" y="3524292"/>
            <a:ext cx="3890276" cy="226560"/>
          </a:xfrm>
          <a:custGeom>
            <a:avLst/>
            <a:gdLst>
              <a:gd name="connsiteX0" fmla="*/ 3090358 w 3128137"/>
              <a:gd name="connsiteY0" fmla="*/ 92837 h 182151"/>
              <a:gd name="connsiteX1" fmla="*/ 9211 w 3128137"/>
              <a:gd name="connsiteY1" fmla="*/ 182086 h 182151"/>
              <a:gd name="connsiteX2" fmla="*/ 67 w 3128137"/>
              <a:gd name="connsiteY2" fmla="*/ 174942 h 182151"/>
              <a:gd name="connsiteX3" fmla="*/ 7116 w 3128137"/>
              <a:gd name="connsiteY3" fmla="*/ 165798 h 182151"/>
              <a:gd name="connsiteX4" fmla="*/ 3095216 w 3128137"/>
              <a:gd name="connsiteY4" fmla="*/ 22256 h 182151"/>
              <a:gd name="connsiteX5" fmla="*/ 3090358 w 3128137"/>
              <a:gd name="connsiteY5" fmla="*/ 92837 h 182151"/>
              <a:gd name="connsiteX6" fmla="*/ 3090358 w 3128137"/>
              <a:gd name="connsiteY6" fmla="*/ 92837 h 182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28137" h="182151">
                <a:moveTo>
                  <a:pt x="3090358" y="92837"/>
                </a:moveTo>
                <a:cubicBezTo>
                  <a:pt x="2064420" y="16351"/>
                  <a:pt x="1030482" y="58737"/>
                  <a:pt x="9211" y="182086"/>
                </a:cubicBezTo>
                <a:cubicBezTo>
                  <a:pt x="4734" y="182657"/>
                  <a:pt x="639" y="179419"/>
                  <a:pt x="67" y="174942"/>
                </a:cubicBezTo>
                <a:cubicBezTo>
                  <a:pt x="-504" y="170465"/>
                  <a:pt x="2639" y="166465"/>
                  <a:pt x="7116" y="165798"/>
                </a:cubicBezTo>
                <a:cubicBezTo>
                  <a:pt x="1028958" y="24162"/>
                  <a:pt x="2063944" y="-36418"/>
                  <a:pt x="3095216" y="22256"/>
                </a:cubicBezTo>
                <a:cubicBezTo>
                  <a:pt x="3141317" y="26162"/>
                  <a:pt x="3138364" y="94837"/>
                  <a:pt x="3090358" y="92837"/>
                </a:cubicBezTo>
                <a:lnTo>
                  <a:pt x="3090358" y="92837"/>
                </a:lnTo>
                <a:close/>
              </a:path>
            </a:pathLst>
          </a:custGeom>
          <a:solidFill>
            <a:srgbClr val="C7EAF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4457261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C335BC2-BFCD-192E-20D7-419ACE835FA0}"/>
              </a:ext>
            </a:extLst>
          </p:cNvPr>
          <p:cNvSpPr/>
          <p:nvPr userDrawn="1"/>
        </p:nvSpPr>
        <p:spPr>
          <a:xfrm>
            <a:off x="6181052" y="316177"/>
            <a:ext cx="5693360" cy="62241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C9291F-613C-50D9-C629-94F745424A43}"/>
              </a:ext>
            </a:extLst>
          </p:cNvPr>
          <p:cNvSpPr/>
          <p:nvPr userDrawn="1"/>
        </p:nvSpPr>
        <p:spPr>
          <a:xfrm>
            <a:off x="316423" y="317716"/>
            <a:ext cx="5694525" cy="62241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C76DE0B-D1DD-D1DB-F947-27C9B45EE7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0838" y="2487981"/>
            <a:ext cx="3885694" cy="184663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A7A1E75-EB2D-E775-30A8-E82457F238BB}"/>
              </a:ext>
            </a:extLst>
          </p:cNvPr>
          <p:cNvSpPr txBox="1"/>
          <p:nvPr userDrawn="1"/>
        </p:nvSpPr>
        <p:spPr>
          <a:xfrm>
            <a:off x="7050019" y="2487981"/>
            <a:ext cx="3273653" cy="21360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8198" b="1" cap="all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</a:t>
            </a:r>
            <a:br>
              <a:rPr lang="en-US" sz="8198" b="1" cap="all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8198" b="1" cap="all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</a:p>
        </p:txBody>
      </p:sp>
    </p:spTree>
    <p:extLst>
      <p:ext uri="{BB962C8B-B14F-4D97-AF65-F5344CB8AC3E}">
        <p14:creationId xmlns:p14="http://schemas.microsoft.com/office/powerpoint/2010/main" val="4916935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1F0E547F-6F47-EEB5-7BB1-C0CAF413BD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1740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938" y="2696783"/>
            <a:ext cx="7799377" cy="115214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199" b="1" i="0" kern="11500" cap="none" spc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/>
                <a:cs typeface="Tahom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238889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op Logo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3" y="274639"/>
            <a:ext cx="8290558" cy="619787"/>
          </a:xfrm>
        </p:spPr>
        <p:txBody>
          <a:bodyPr/>
          <a:lstStyle>
            <a:lvl1pPr>
              <a:defRPr cap="none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442554-1EDC-724B-A2ED-6080B771A1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27295" y="498367"/>
            <a:ext cx="3182587" cy="21296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B3156BE-1F61-C84D-98F0-5FBBEBC8E6AA}"/>
              </a:ext>
            </a:extLst>
          </p:cNvPr>
          <p:cNvSpPr/>
          <p:nvPr userDrawn="1"/>
        </p:nvSpPr>
        <p:spPr>
          <a:xfrm>
            <a:off x="8605520" y="6309360"/>
            <a:ext cx="3495040" cy="4470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F8BDCF9A-F5BA-9D45-AD9A-9B226CCDC1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2" y="6223607"/>
            <a:ext cx="4814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30FBC29-543C-9049-BD7E-5F237C7FAA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1185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- Copy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9939" y="798453"/>
            <a:ext cx="10812122" cy="63176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9939" y="1430215"/>
            <a:ext cx="10812122" cy="43609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1800">
                <a:solidFill>
                  <a:schemeClr val="tx2"/>
                </a:solidFill>
              </a:defRPr>
            </a:lvl1pPr>
            <a:lvl2pP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53800" y="6219011"/>
            <a:ext cx="62171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82A1055-845A-D14A-971D-E1FB772C06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19">
            <a:extLst>
              <a:ext uri="{FF2B5EF4-FFF2-40B4-BE49-F238E27FC236}">
                <a16:creationId xmlns:a16="http://schemas.microsoft.com/office/drawing/2014/main" id="{14F5F2CA-8CAD-B117-7FDF-A7C508FC76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9939" y="314266"/>
            <a:ext cx="10812122" cy="48418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1600" cap="none" spc="15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9396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Phot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B2375BF-6E64-7218-03F7-C9CE0DC8EB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3" y="0"/>
            <a:ext cx="1219041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89049" y="888093"/>
            <a:ext cx="4720344" cy="2802169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199" b="1" i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89050" y="3768082"/>
            <a:ext cx="4720344" cy="10280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600" cap="all" spc="1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09" indent="0" algn="ctr">
              <a:buNone/>
              <a:defRPr sz="2000"/>
            </a:lvl2pPr>
            <a:lvl3pPr marL="914217" indent="0" algn="ctr">
              <a:buNone/>
              <a:defRPr sz="1800"/>
            </a:lvl3pPr>
            <a:lvl4pPr marL="1371326" indent="0" algn="ctr">
              <a:buNone/>
              <a:defRPr sz="1600"/>
            </a:lvl4pPr>
            <a:lvl5pPr marL="1828434" indent="0" algn="ctr">
              <a:buNone/>
              <a:defRPr sz="1600"/>
            </a:lvl5pPr>
            <a:lvl6pPr marL="2285543" indent="0" algn="ctr">
              <a:buNone/>
              <a:defRPr sz="1600"/>
            </a:lvl6pPr>
            <a:lvl7pPr marL="2742651" indent="0" algn="ctr">
              <a:buNone/>
              <a:defRPr sz="1600"/>
            </a:lvl7pPr>
            <a:lvl8pPr marL="3199760" indent="0" algn="ctr">
              <a:buNone/>
              <a:defRPr sz="1600"/>
            </a:lvl8pPr>
            <a:lvl9pPr marL="3656868" indent="0" algn="ctr">
              <a:buNone/>
              <a:defRPr sz="1600"/>
            </a:lvl9pPr>
          </a:lstStyle>
          <a:p>
            <a:r>
              <a:rPr lang="en-US"/>
              <a:t>Click to edit subtitle style</a:t>
            </a:r>
          </a:p>
        </p:txBody>
      </p:sp>
      <p:pic>
        <p:nvPicPr>
          <p:cNvPr id="9" name="Picture 8" descr="Graphical user interface, application, logo, company name&#10;&#10;Description automatically generated">
            <a:extLst>
              <a:ext uri="{FF2B5EF4-FFF2-40B4-BE49-F238E27FC236}">
                <a16:creationId xmlns:a16="http://schemas.microsoft.com/office/drawing/2014/main" id="{D298B0FD-CCAF-49EB-8250-EEEA7EF8F2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9050" y="4796179"/>
            <a:ext cx="2521896" cy="149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159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Phot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5224473-09EE-A29F-C8B0-CD44590C3D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3" y="0"/>
            <a:ext cx="12191207" cy="68584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89049" y="888093"/>
            <a:ext cx="4720344" cy="2802169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199" b="1" i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89050" y="3768082"/>
            <a:ext cx="4720344" cy="10280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600" cap="all" spc="1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09" indent="0" algn="ctr">
              <a:buNone/>
              <a:defRPr sz="2000"/>
            </a:lvl2pPr>
            <a:lvl3pPr marL="914217" indent="0" algn="ctr">
              <a:buNone/>
              <a:defRPr sz="1800"/>
            </a:lvl3pPr>
            <a:lvl4pPr marL="1371326" indent="0" algn="ctr">
              <a:buNone/>
              <a:defRPr sz="1600"/>
            </a:lvl4pPr>
            <a:lvl5pPr marL="1828434" indent="0" algn="ctr">
              <a:buNone/>
              <a:defRPr sz="1600"/>
            </a:lvl5pPr>
            <a:lvl6pPr marL="2285543" indent="0" algn="ctr">
              <a:buNone/>
              <a:defRPr sz="1600"/>
            </a:lvl6pPr>
            <a:lvl7pPr marL="2742651" indent="0" algn="ctr">
              <a:buNone/>
              <a:defRPr sz="1600"/>
            </a:lvl7pPr>
            <a:lvl8pPr marL="3199760" indent="0" algn="ctr">
              <a:buNone/>
              <a:defRPr sz="1600"/>
            </a:lvl8pPr>
            <a:lvl9pPr marL="3656868" indent="0" algn="ctr">
              <a:buNone/>
              <a:defRPr sz="1600"/>
            </a:lvl9pPr>
          </a:lstStyle>
          <a:p>
            <a:r>
              <a:rPr lang="en-US"/>
              <a:t>Click to edit subtitle style</a:t>
            </a:r>
          </a:p>
        </p:txBody>
      </p:sp>
      <p:pic>
        <p:nvPicPr>
          <p:cNvPr id="9" name="Picture 8" descr="Graphical user interface, application, logo, company name&#10;&#10;Description automatically generated">
            <a:extLst>
              <a:ext uri="{FF2B5EF4-FFF2-40B4-BE49-F238E27FC236}">
                <a16:creationId xmlns:a16="http://schemas.microsoft.com/office/drawing/2014/main" id="{7D48FE94-C7C5-4C47-9963-E5770D5A18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9050" y="4796179"/>
            <a:ext cx="2521896" cy="149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787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Phot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FFEDEA-C204-58CF-2A05-F52E978313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3" y="0"/>
            <a:ext cx="12191207" cy="68584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89049" y="888093"/>
            <a:ext cx="4720344" cy="2802169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199" b="1" i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89050" y="3768082"/>
            <a:ext cx="4720344" cy="10280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600" cap="all" spc="1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09" indent="0" algn="ctr">
              <a:buNone/>
              <a:defRPr sz="2000"/>
            </a:lvl2pPr>
            <a:lvl3pPr marL="914217" indent="0" algn="ctr">
              <a:buNone/>
              <a:defRPr sz="1800"/>
            </a:lvl3pPr>
            <a:lvl4pPr marL="1371326" indent="0" algn="ctr">
              <a:buNone/>
              <a:defRPr sz="1600"/>
            </a:lvl4pPr>
            <a:lvl5pPr marL="1828434" indent="0" algn="ctr">
              <a:buNone/>
              <a:defRPr sz="1600"/>
            </a:lvl5pPr>
            <a:lvl6pPr marL="2285543" indent="0" algn="ctr">
              <a:buNone/>
              <a:defRPr sz="1600"/>
            </a:lvl6pPr>
            <a:lvl7pPr marL="2742651" indent="0" algn="ctr">
              <a:buNone/>
              <a:defRPr sz="1600"/>
            </a:lvl7pPr>
            <a:lvl8pPr marL="3199760" indent="0" algn="ctr">
              <a:buNone/>
              <a:defRPr sz="1600"/>
            </a:lvl8pPr>
            <a:lvl9pPr marL="3656868" indent="0" algn="ctr">
              <a:buNone/>
              <a:defRPr sz="1600"/>
            </a:lvl9pPr>
          </a:lstStyle>
          <a:p>
            <a:r>
              <a:rPr lang="en-US"/>
              <a:t>Click to edit subtitle style</a:t>
            </a:r>
          </a:p>
        </p:txBody>
      </p:sp>
      <p:pic>
        <p:nvPicPr>
          <p:cNvPr id="8" name="Picture 7" descr="Graphical user interface, application, logo, company name&#10;&#10;Description automatically generated">
            <a:extLst>
              <a:ext uri="{FF2B5EF4-FFF2-40B4-BE49-F238E27FC236}">
                <a16:creationId xmlns:a16="http://schemas.microsoft.com/office/drawing/2014/main" id="{69DC427E-3EE2-49CD-83D3-3EA85E8ADD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9050" y="4796179"/>
            <a:ext cx="2521896" cy="149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282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ustom Photo Colo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03B99B3-5885-6EE8-6F3C-40B9498F50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8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89049" y="888093"/>
            <a:ext cx="4720344" cy="2802169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199" b="1" i="0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89050" y="3768082"/>
            <a:ext cx="4720344" cy="10280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600" cap="all" spc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09" indent="0" algn="ctr">
              <a:buNone/>
              <a:defRPr sz="2000"/>
            </a:lvl2pPr>
            <a:lvl3pPr marL="914217" indent="0" algn="ctr">
              <a:buNone/>
              <a:defRPr sz="1800"/>
            </a:lvl3pPr>
            <a:lvl4pPr marL="1371326" indent="0" algn="ctr">
              <a:buNone/>
              <a:defRPr sz="1600"/>
            </a:lvl4pPr>
            <a:lvl5pPr marL="1828434" indent="0" algn="ctr">
              <a:buNone/>
              <a:defRPr sz="1600"/>
            </a:lvl5pPr>
            <a:lvl6pPr marL="2285543" indent="0" algn="ctr">
              <a:buNone/>
              <a:defRPr sz="1600"/>
            </a:lvl6pPr>
            <a:lvl7pPr marL="2742651" indent="0" algn="ctr">
              <a:buNone/>
              <a:defRPr sz="1600"/>
            </a:lvl7pPr>
            <a:lvl8pPr marL="3199760" indent="0" algn="ctr">
              <a:buNone/>
              <a:defRPr sz="1600"/>
            </a:lvl8pPr>
            <a:lvl9pPr marL="3656868" indent="0" algn="ctr">
              <a:buNone/>
              <a:defRPr sz="1600"/>
            </a:lvl9pPr>
          </a:lstStyle>
          <a:p>
            <a:r>
              <a:rPr lang="en-US"/>
              <a:t>Click to edit subtitle style</a:t>
            </a:r>
          </a:p>
        </p:txBody>
      </p:sp>
      <p:pic>
        <p:nvPicPr>
          <p:cNvPr id="5" name="Picture 4" descr="Graphical user interface, logo, company name&#10;&#10;Description automatically generated">
            <a:extLst>
              <a:ext uri="{FF2B5EF4-FFF2-40B4-BE49-F238E27FC236}">
                <a16:creationId xmlns:a16="http://schemas.microsoft.com/office/drawing/2014/main" id="{0A4865DC-C7FD-4A7C-B114-3A6D2A03D2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9049" y="4796179"/>
            <a:ext cx="2422573" cy="143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878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1E1C376-A876-863D-3C77-FFEC85AE62A1}"/>
              </a:ext>
            </a:extLst>
          </p:cNvPr>
          <p:cNvSpPr/>
          <p:nvPr userDrawn="1"/>
        </p:nvSpPr>
        <p:spPr>
          <a:xfrm>
            <a:off x="312641" y="320749"/>
            <a:ext cx="11566718" cy="6216502"/>
          </a:xfrm>
          <a:prstGeom prst="rect">
            <a:avLst/>
          </a:prstGeom>
          <a:solidFill>
            <a:srgbClr val="007D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89049" y="888093"/>
            <a:ext cx="4720344" cy="2802169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199" b="1" i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89050" y="3768082"/>
            <a:ext cx="4720344" cy="10280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600" cap="all" spc="1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09" indent="0" algn="ctr">
              <a:buNone/>
              <a:defRPr sz="2000"/>
            </a:lvl2pPr>
            <a:lvl3pPr marL="914217" indent="0" algn="ctr">
              <a:buNone/>
              <a:defRPr sz="1800"/>
            </a:lvl3pPr>
            <a:lvl4pPr marL="1371326" indent="0" algn="ctr">
              <a:buNone/>
              <a:defRPr sz="1600"/>
            </a:lvl4pPr>
            <a:lvl5pPr marL="1828434" indent="0" algn="ctr">
              <a:buNone/>
              <a:defRPr sz="1600"/>
            </a:lvl5pPr>
            <a:lvl6pPr marL="2285543" indent="0" algn="ctr">
              <a:buNone/>
              <a:defRPr sz="1600"/>
            </a:lvl6pPr>
            <a:lvl7pPr marL="2742651" indent="0" algn="ctr">
              <a:buNone/>
              <a:defRPr sz="1600"/>
            </a:lvl7pPr>
            <a:lvl8pPr marL="3199760" indent="0" algn="ctr">
              <a:buNone/>
              <a:defRPr sz="1600"/>
            </a:lvl8pPr>
            <a:lvl9pPr marL="3656868" indent="0" algn="ctr">
              <a:buNone/>
              <a:defRPr sz="1600"/>
            </a:lvl9pPr>
          </a:lstStyle>
          <a:p>
            <a:r>
              <a:rPr lang="en-US"/>
              <a:t>Click to edit subtitle style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BAFFD744-EDD9-4FBB-BB8F-0666A00A71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049" y="4796179"/>
            <a:ext cx="2494961" cy="14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207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9939" y="798453"/>
            <a:ext cx="10663860" cy="8230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53800" y="6219011"/>
            <a:ext cx="6217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82A1055-845A-D14A-971D-E1FB772C06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8AAA25-7CB6-B229-4D3D-75AD110640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9939" y="1615144"/>
            <a:ext cx="10663860" cy="4513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60813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  <p:sldLayoutId id="2147483725" r:id="rId18"/>
    <p:sldLayoutId id="2147483726" r:id="rId19"/>
    <p:sldLayoutId id="2147483727" r:id="rId20"/>
    <p:sldLayoutId id="2147483728" r:id="rId21"/>
    <p:sldLayoutId id="2147483729" r:id="rId22"/>
    <p:sldLayoutId id="2147483730" r:id="rId23"/>
    <p:sldLayoutId id="2147483731" r:id="rId24"/>
    <p:sldLayoutId id="2147483732" r:id="rId25"/>
    <p:sldLayoutId id="2147483733" r:id="rId26"/>
    <p:sldLayoutId id="2147483734" r:id="rId27"/>
    <p:sldLayoutId id="2147483735" r:id="rId28"/>
    <p:sldLayoutId id="2147483736" r:id="rId29"/>
    <p:sldLayoutId id="2147483737" r:id="rId30"/>
    <p:sldLayoutId id="2147483738" r:id="rId31"/>
    <p:sldLayoutId id="2147483739" r:id="rId32"/>
    <p:sldLayoutId id="2147483740" r:id="rId33"/>
    <p:sldLayoutId id="2147483741" r:id="rId34"/>
    <p:sldLayoutId id="2147483742" r:id="rId35"/>
    <p:sldLayoutId id="2147483743" r:id="rId36"/>
    <p:sldLayoutId id="2147483744" r:id="rId37"/>
    <p:sldLayoutId id="2147483745" r:id="rId38"/>
    <p:sldLayoutId id="2147483746" r:id="rId39"/>
    <p:sldLayoutId id="2147483747" r:id="rId40"/>
    <p:sldLayoutId id="2147483748" r:id="rId41"/>
    <p:sldLayoutId id="2147483750" r:id="rId42"/>
    <p:sldLayoutId id="2147483751" r:id="rId43"/>
    <p:sldLayoutId id="2147483752" r:id="rId44"/>
  </p:sldLayoutIdLst>
  <p:hf hdr="0" ftr="0" dt="0"/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sz="3599" b="1" i="0" kern="1200" cap="all" baseline="0">
          <a:solidFill>
            <a:schemeClr val="accent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-137133" algn="l" defTabSz="9142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18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109" indent="-137133" algn="l" defTabSz="914217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+mn-lt"/>
          <a:ea typeface="+mn-ea"/>
          <a:cs typeface="+mn-cs"/>
        </a:defRPr>
      </a:lvl2pPr>
      <a:lvl3pPr marL="914217" indent="-137133" algn="l" defTabSz="914217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+mn-lt"/>
          <a:ea typeface="+mn-ea"/>
          <a:cs typeface="+mn-cs"/>
        </a:defRPr>
      </a:lvl3pPr>
      <a:lvl4pPr marL="1371326" indent="-137133" algn="l" defTabSz="914217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+mn-lt"/>
          <a:ea typeface="+mn-ea"/>
          <a:cs typeface="+mn-cs"/>
        </a:defRPr>
      </a:lvl4pPr>
      <a:lvl5pPr marL="1828434" indent="-137133" algn="l" defTabSz="914217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+mn-lt"/>
          <a:ea typeface="+mn-ea"/>
          <a:cs typeface="+mn-cs"/>
        </a:defRPr>
      </a:lvl5pPr>
      <a:lvl6pPr marL="2514097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2EABD-C4B7-1EC4-4128-567BD69C4C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4845" y="3234654"/>
            <a:ext cx="4152312" cy="1170924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Excellus 2024 </a:t>
            </a:r>
            <a:br>
              <a:rPr lang="en-US" sz="4000" dirty="0"/>
            </a:br>
            <a:r>
              <a:rPr lang="en-US" sz="4000" dirty="0"/>
              <a:t>Pre OE meeting</a:t>
            </a:r>
            <a:endParaRPr lang="en-US" sz="2400" b="0" cap="non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A274A2-953D-2275-0E10-EEA9A2EBCC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845" y="4405578"/>
            <a:ext cx="4720344" cy="1027964"/>
          </a:xfrm>
        </p:spPr>
        <p:txBody>
          <a:bodyPr/>
          <a:lstStyle/>
          <a:p>
            <a:r>
              <a:rPr lang="en-US" dirty="0"/>
              <a:t>OCTOBER 2023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753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66CF0-55E3-9DE8-F33E-F010C2F74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270" y="421205"/>
            <a:ext cx="11436262" cy="823071"/>
          </a:xfrm>
        </p:spPr>
        <p:txBody>
          <a:bodyPr>
            <a:normAutofit/>
          </a:bodyPr>
          <a:lstStyle/>
          <a:p>
            <a:r>
              <a:rPr lang="en-US" b="0"/>
              <a:t>2024 Small group copay plan adjustments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49D9C4-4A76-B10A-BC3A-F5868C845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A1055-845A-D14A-971D-E1FB772C0617}" type="slidenum">
              <a:rPr lang="en-US" smtClean="0"/>
              <a:t>10</a:t>
            </a:fld>
            <a:endParaRPr lang="en-US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4DC4BAB3-6C0C-18E8-7229-5810A4D9B4DE}"/>
              </a:ext>
            </a:extLst>
          </p:cNvPr>
          <p:cNvSpPr txBox="1">
            <a:spLocks/>
          </p:cNvSpPr>
          <p:nvPr/>
        </p:nvSpPr>
        <p:spPr>
          <a:xfrm>
            <a:off x="199746" y="169832"/>
            <a:ext cx="8327599" cy="384942"/>
          </a:xfrm>
          <a:prstGeom prst="rect">
            <a:avLst/>
          </a:prstGeom>
        </p:spPr>
        <p:txBody>
          <a:bodyPr/>
          <a:lstStyle>
            <a:lvl1pPr marL="0" indent="-137133" algn="l" defTabSz="9142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rgbClr val="67676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109" indent="-137133" algn="l" defTabSz="914217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rgbClr val="676767"/>
                </a:solidFill>
                <a:latin typeface="+mn-lt"/>
                <a:ea typeface="+mn-ea"/>
                <a:cs typeface="+mn-cs"/>
              </a:defRPr>
            </a:lvl2pPr>
            <a:lvl3pPr marL="914217" indent="-137133" algn="l" defTabSz="914217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rgbClr val="676767"/>
                </a:solidFill>
                <a:latin typeface="+mn-lt"/>
                <a:ea typeface="+mn-ea"/>
                <a:cs typeface="+mn-cs"/>
              </a:defRPr>
            </a:lvl3pPr>
            <a:lvl4pPr marL="1371326" indent="-137133" algn="l" defTabSz="914217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rgbClr val="676767"/>
                </a:solidFill>
                <a:latin typeface="+mn-lt"/>
                <a:ea typeface="+mn-ea"/>
                <a:cs typeface="+mn-cs"/>
              </a:defRPr>
            </a:lvl4pPr>
            <a:lvl5pPr marL="1828434" indent="-137133" algn="l" defTabSz="914217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rgbClr val="676767"/>
                </a:solidFill>
                <a:latin typeface="+mn-lt"/>
                <a:ea typeface="+mn-ea"/>
                <a:cs typeface="+mn-cs"/>
              </a:defRPr>
            </a:lvl5pPr>
            <a:lvl6pPr marL="2514097" indent="-228554" algn="l" defTabSz="91421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06" indent="-228554" algn="l" defTabSz="91421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14" indent="-228554" algn="l" defTabSz="91421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23" indent="-228554" algn="l" defTabSz="91421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cap="all" spc="500">
                <a:solidFill>
                  <a:schemeClr val="tx1">
                    <a:lumMod val="60000"/>
                    <a:lumOff val="40000"/>
                  </a:schemeClr>
                </a:solidFill>
              </a:rPr>
              <a:t>Metal compliance updates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7364B5-4898-A8C0-D0E7-6AF309510A7A}"/>
              </a:ext>
            </a:extLst>
          </p:cNvPr>
          <p:cNvSpPr txBox="1"/>
          <p:nvPr/>
        </p:nvSpPr>
        <p:spPr>
          <a:xfrm>
            <a:off x="7222836" y="2136339"/>
            <a:ext cx="4752675" cy="25853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Additional Items</a:t>
            </a:r>
          </a:p>
          <a:p>
            <a:pPr marL="605817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</a:t>
            </a:r>
            <a:r>
              <a:rPr lang="en-US" sz="14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Enrollment Codes </a:t>
            </a:r>
            <a:r>
              <a:rPr lang="en-US" sz="14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 change in 2024</a:t>
            </a:r>
          </a:p>
          <a:p>
            <a:pPr marL="605817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Cost-share changes are effective upon </a:t>
            </a:r>
            <a:r>
              <a:rPr lang="en-US" sz="14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2024 renewal date</a:t>
            </a:r>
          </a:p>
          <a:p>
            <a:pPr marL="605817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Charts are also included in the </a:t>
            </a:r>
            <a:r>
              <a:rPr lang="en-US" sz="14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Product Guide and on Blue on Demand</a:t>
            </a:r>
          </a:p>
          <a:p>
            <a:pPr marL="605817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are no uniform modifications (discontinuances or retirements) for 2024</a:t>
            </a:r>
          </a:p>
          <a:p>
            <a:pPr algn="l"/>
            <a:endParaRPr lang="en-US" sz="28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50660AB-A59D-A7B6-DBCD-93D4D05B8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20" y="1096909"/>
            <a:ext cx="7151180" cy="543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151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66CF0-55E3-9DE8-F33E-F010C2F74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270" y="513565"/>
            <a:ext cx="11436262" cy="823071"/>
          </a:xfrm>
        </p:spPr>
        <p:txBody>
          <a:bodyPr>
            <a:normAutofit/>
          </a:bodyPr>
          <a:lstStyle/>
          <a:p>
            <a:r>
              <a:rPr lang="en-US" b="0"/>
              <a:t>2024 Small group hybrid plan adjustments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49D9C4-4A76-B10A-BC3A-F5868C845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A1055-845A-D14A-971D-E1FB772C0617}" type="slidenum">
              <a:rPr lang="en-US" smtClean="0"/>
              <a:t>11</a:t>
            </a:fld>
            <a:endParaRPr lang="en-US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4DC4BAB3-6C0C-18E8-7229-5810A4D9B4DE}"/>
              </a:ext>
            </a:extLst>
          </p:cNvPr>
          <p:cNvSpPr txBox="1">
            <a:spLocks/>
          </p:cNvSpPr>
          <p:nvPr/>
        </p:nvSpPr>
        <p:spPr>
          <a:xfrm>
            <a:off x="199746" y="169832"/>
            <a:ext cx="8327599" cy="384942"/>
          </a:xfrm>
          <a:prstGeom prst="rect">
            <a:avLst/>
          </a:prstGeom>
        </p:spPr>
        <p:txBody>
          <a:bodyPr/>
          <a:lstStyle>
            <a:lvl1pPr marL="0" indent="-137133" algn="l" defTabSz="9142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rgbClr val="67676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109" indent="-137133" algn="l" defTabSz="914217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rgbClr val="676767"/>
                </a:solidFill>
                <a:latin typeface="+mn-lt"/>
                <a:ea typeface="+mn-ea"/>
                <a:cs typeface="+mn-cs"/>
              </a:defRPr>
            </a:lvl2pPr>
            <a:lvl3pPr marL="914217" indent="-137133" algn="l" defTabSz="914217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rgbClr val="676767"/>
                </a:solidFill>
                <a:latin typeface="+mn-lt"/>
                <a:ea typeface="+mn-ea"/>
                <a:cs typeface="+mn-cs"/>
              </a:defRPr>
            </a:lvl3pPr>
            <a:lvl4pPr marL="1371326" indent="-137133" algn="l" defTabSz="914217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rgbClr val="676767"/>
                </a:solidFill>
                <a:latin typeface="+mn-lt"/>
                <a:ea typeface="+mn-ea"/>
                <a:cs typeface="+mn-cs"/>
              </a:defRPr>
            </a:lvl4pPr>
            <a:lvl5pPr marL="1828434" indent="-137133" algn="l" defTabSz="914217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rgbClr val="676767"/>
                </a:solidFill>
                <a:latin typeface="+mn-lt"/>
                <a:ea typeface="+mn-ea"/>
                <a:cs typeface="+mn-cs"/>
              </a:defRPr>
            </a:lvl5pPr>
            <a:lvl6pPr marL="2514097" indent="-228554" algn="l" defTabSz="91421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06" indent="-228554" algn="l" defTabSz="91421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14" indent="-228554" algn="l" defTabSz="91421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23" indent="-228554" algn="l" defTabSz="91421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cap="all" spc="500">
                <a:solidFill>
                  <a:schemeClr val="tx1">
                    <a:lumMod val="60000"/>
                    <a:lumOff val="40000"/>
                  </a:schemeClr>
                </a:solidFill>
              </a:rPr>
              <a:t>Metal compliance updates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9A0C7A-5B7D-6088-75B6-D618E5850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939" y="1646238"/>
            <a:ext cx="5683152" cy="435133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7364B5-4898-A8C0-D0E7-6AF309510A7A}"/>
              </a:ext>
            </a:extLst>
          </p:cNvPr>
          <p:cNvSpPr txBox="1"/>
          <p:nvPr/>
        </p:nvSpPr>
        <p:spPr>
          <a:xfrm>
            <a:off x="7642568" y="2282664"/>
            <a:ext cx="4201904" cy="25853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Additional Items</a:t>
            </a:r>
          </a:p>
          <a:p>
            <a:pPr marL="605817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</a:t>
            </a:r>
            <a:r>
              <a:rPr lang="en-US" sz="14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Enrollment Codes </a:t>
            </a:r>
            <a:r>
              <a:rPr lang="en-US" sz="14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 change in 2024</a:t>
            </a:r>
          </a:p>
          <a:p>
            <a:pPr marL="605817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Cost-share changes are effective upon </a:t>
            </a:r>
            <a:r>
              <a:rPr lang="en-US" sz="14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2024 renewal date</a:t>
            </a:r>
          </a:p>
          <a:p>
            <a:pPr marL="605817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Charts are also included in the </a:t>
            </a:r>
            <a:r>
              <a:rPr lang="en-US" sz="14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Product Guide and on Blue on Demand</a:t>
            </a:r>
          </a:p>
          <a:p>
            <a:pPr marL="605817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are no uniform modifications (discontinuances or retirements) for 2024</a:t>
            </a:r>
          </a:p>
          <a:p>
            <a:pPr algn="l"/>
            <a:endParaRPr lang="en-US" sz="28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74C92B-6E36-0B5C-14E4-1A27BD889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05" y="1392047"/>
            <a:ext cx="7351014" cy="4484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5337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66CF0-55E3-9DE8-F33E-F010C2F74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270" y="513565"/>
            <a:ext cx="11436262" cy="823071"/>
          </a:xfrm>
        </p:spPr>
        <p:txBody>
          <a:bodyPr>
            <a:normAutofit/>
          </a:bodyPr>
          <a:lstStyle/>
          <a:p>
            <a:r>
              <a:rPr lang="en-US" b="0"/>
              <a:t>2024 Small group HSA plan adjustments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49D9C4-4A76-B10A-BC3A-F5868C845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A1055-845A-D14A-971D-E1FB772C0617}" type="slidenum">
              <a:rPr lang="en-US" smtClean="0"/>
              <a:t>12</a:t>
            </a:fld>
            <a:endParaRPr lang="en-US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4DC4BAB3-6C0C-18E8-7229-5810A4D9B4DE}"/>
              </a:ext>
            </a:extLst>
          </p:cNvPr>
          <p:cNvSpPr txBox="1">
            <a:spLocks/>
          </p:cNvSpPr>
          <p:nvPr/>
        </p:nvSpPr>
        <p:spPr>
          <a:xfrm>
            <a:off x="199746" y="169832"/>
            <a:ext cx="8327599" cy="384942"/>
          </a:xfrm>
          <a:prstGeom prst="rect">
            <a:avLst/>
          </a:prstGeom>
        </p:spPr>
        <p:txBody>
          <a:bodyPr/>
          <a:lstStyle>
            <a:lvl1pPr marL="0" indent="-137133" algn="l" defTabSz="9142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rgbClr val="67676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109" indent="-137133" algn="l" defTabSz="914217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rgbClr val="676767"/>
                </a:solidFill>
                <a:latin typeface="+mn-lt"/>
                <a:ea typeface="+mn-ea"/>
                <a:cs typeface="+mn-cs"/>
              </a:defRPr>
            </a:lvl2pPr>
            <a:lvl3pPr marL="914217" indent="-137133" algn="l" defTabSz="914217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rgbClr val="676767"/>
                </a:solidFill>
                <a:latin typeface="+mn-lt"/>
                <a:ea typeface="+mn-ea"/>
                <a:cs typeface="+mn-cs"/>
              </a:defRPr>
            </a:lvl3pPr>
            <a:lvl4pPr marL="1371326" indent="-137133" algn="l" defTabSz="914217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rgbClr val="676767"/>
                </a:solidFill>
                <a:latin typeface="+mn-lt"/>
                <a:ea typeface="+mn-ea"/>
                <a:cs typeface="+mn-cs"/>
              </a:defRPr>
            </a:lvl4pPr>
            <a:lvl5pPr marL="1828434" indent="-137133" algn="l" defTabSz="914217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rgbClr val="676767"/>
                </a:solidFill>
                <a:latin typeface="+mn-lt"/>
                <a:ea typeface="+mn-ea"/>
                <a:cs typeface="+mn-cs"/>
              </a:defRPr>
            </a:lvl5pPr>
            <a:lvl6pPr marL="2514097" indent="-228554" algn="l" defTabSz="91421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06" indent="-228554" algn="l" defTabSz="91421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14" indent="-228554" algn="l" defTabSz="91421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23" indent="-228554" algn="l" defTabSz="91421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cap="all" spc="500">
                <a:solidFill>
                  <a:schemeClr val="tx1">
                    <a:lumMod val="60000"/>
                    <a:lumOff val="40000"/>
                  </a:schemeClr>
                </a:solidFill>
              </a:rPr>
              <a:t>Metal compliance updates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1AC054D-B616-D66B-63B2-58F9B03E3E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270" y="1437801"/>
            <a:ext cx="7257669" cy="4390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17364B5-4898-A8C0-D0E7-6AF309510A7A}"/>
              </a:ext>
            </a:extLst>
          </p:cNvPr>
          <p:cNvSpPr txBox="1"/>
          <p:nvPr/>
        </p:nvSpPr>
        <p:spPr>
          <a:xfrm>
            <a:off x="7601527" y="2167909"/>
            <a:ext cx="4257962" cy="25853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Additional Items</a:t>
            </a:r>
          </a:p>
          <a:p>
            <a:pPr marL="605817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</a:t>
            </a:r>
            <a:r>
              <a:rPr lang="en-US" sz="14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Enrollment Codes </a:t>
            </a:r>
            <a:r>
              <a:rPr lang="en-US" sz="14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 change in 2024</a:t>
            </a:r>
          </a:p>
          <a:p>
            <a:pPr marL="605817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Cost-share changes are effective upon </a:t>
            </a:r>
            <a:r>
              <a:rPr lang="en-US" sz="14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2024 renewal date</a:t>
            </a:r>
          </a:p>
          <a:p>
            <a:pPr marL="605817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Charts are also included in the </a:t>
            </a:r>
            <a:r>
              <a:rPr lang="en-US" sz="14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Product Guide and on Blue on Demand</a:t>
            </a:r>
          </a:p>
          <a:p>
            <a:pPr marL="605817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are no uniform modifications (discontinuances or retirements) for 2024</a:t>
            </a:r>
          </a:p>
          <a:p>
            <a:pPr algn="l"/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464213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FFB4F-D9D8-8763-ED6F-8F6615EEA0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9049" y="-1040911"/>
            <a:ext cx="4720344" cy="2802169"/>
          </a:xfrm>
        </p:spPr>
        <p:txBody>
          <a:bodyPr/>
          <a:lstStyle/>
          <a:p>
            <a:r>
              <a:rPr lang="en-US" b="0">
                <a:solidFill>
                  <a:schemeClr val="accent4"/>
                </a:solidFill>
              </a:rPr>
              <a:t>NEW!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802169-A31A-12CC-870D-5938CDB7C1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7356" y="1638178"/>
            <a:ext cx="5032680" cy="1028098"/>
          </a:xfrm>
        </p:spPr>
        <p:txBody>
          <a:bodyPr>
            <a:noAutofit/>
          </a:bodyPr>
          <a:lstStyle/>
          <a:p>
            <a:r>
              <a:rPr lang="en-US" sz="6000" cap="none">
                <a:latin typeface="Calibri" panose="020F0502020204030204" pitchFamily="34" charset="0"/>
                <a:cs typeface="Calibri" panose="020F0502020204030204" pitchFamily="34" charset="0"/>
              </a:rPr>
              <a:t>ThriveWell</a:t>
            </a:r>
          </a:p>
        </p:txBody>
      </p:sp>
    </p:spTree>
    <p:extLst>
      <p:ext uri="{BB962C8B-B14F-4D97-AF65-F5344CB8AC3E}">
        <p14:creationId xmlns:p14="http://schemas.microsoft.com/office/powerpoint/2010/main" val="29247593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0F20D4-3F71-E6B3-948A-DDE17FFCE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28554"/>
            <a:fld id="{682A1055-845A-D14A-971D-E1FB772C0617}" type="slidenum">
              <a:rPr lang="en-US">
                <a:solidFill>
                  <a:srgbClr val="343434">
                    <a:lumMod val="75000"/>
                    <a:lumOff val="25000"/>
                  </a:srgbClr>
                </a:solidFill>
              </a:rPr>
              <a:pPr defTabSz="228554"/>
              <a:t>14</a:t>
            </a:fld>
            <a:endParaRPr lang="en-US">
              <a:solidFill>
                <a:srgbClr val="34343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68005A4-ACE8-FDD0-86F4-4289021AA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771" y="686159"/>
            <a:ext cx="10663860" cy="823071"/>
          </a:xfrm>
        </p:spPr>
        <p:txBody>
          <a:bodyPr>
            <a:noAutofit/>
          </a:bodyPr>
          <a:lstStyle/>
          <a:p>
            <a:r>
              <a:rPr lang="en-US" sz="5400" b="0">
                <a:solidFill>
                  <a:schemeClr val="accent4"/>
                </a:solidFill>
              </a:rPr>
              <a:t>New! </a:t>
            </a:r>
            <a:r>
              <a:rPr lang="en-US" sz="5400" b="0" cap="none">
                <a:solidFill>
                  <a:srgbClr val="0070C0"/>
                </a:solidFill>
              </a:rPr>
              <a:t>ThriveWell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0F757C-09CB-B028-39DC-79280FF5AEC2}"/>
              </a:ext>
            </a:extLst>
          </p:cNvPr>
          <p:cNvSpPr txBox="1"/>
          <p:nvPr/>
        </p:nvSpPr>
        <p:spPr>
          <a:xfrm>
            <a:off x="3536694" y="1994857"/>
            <a:ext cx="7934870" cy="324704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>
                <a:solidFill>
                  <a:srgbClr val="007DC5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</a:rPr>
              <a:t>ThriveWell powered by Virgin Pulse</a:t>
            </a:r>
          </a:p>
          <a:p>
            <a:pPr marL="466090" indent="-191770">
              <a:spcBef>
                <a:spcPts val="600"/>
              </a:spcBef>
              <a:buClr>
                <a:srgbClr val="007DC5"/>
              </a:buClr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Beginning 1/1/24, we are launching a new digital health and wellbeing program through a partnership with Virgin Pulse</a:t>
            </a:r>
          </a:p>
          <a:p>
            <a:pPr marL="923290" lvl="1" indent="-191770">
              <a:spcBef>
                <a:spcPts val="600"/>
              </a:spcBef>
              <a:buClr>
                <a:srgbClr val="007DC5"/>
              </a:buClr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Designed to bring wellbeing resources together into a </a:t>
            </a:r>
            <a:r>
              <a:rPr lang="en-US" sz="2000" b="1">
                <a:solidFill>
                  <a:srgbClr val="E96B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seamless, personalized, and easy-to-use experience</a:t>
            </a:r>
          </a:p>
          <a:p>
            <a:pPr marL="923290" lvl="1" indent="-191770">
              <a:spcBef>
                <a:spcPts val="600"/>
              </a:spcBef>
              <a:buClr>
                <a:srgbClr val="007DC5"/>
              </a:buClr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Available as a desktop, tablet or mobile experience</a:t>
            </a:r>
          </a:p>
          <a:p>
            <a:pPr marL="923290" lvl="1" indent="-191770">
              <a:spcBef>
                <a:spcPts val="600"/>
              </a:spcBef>
              <a:buClr>
                <a:srgbClr val="007DC5"/>
              </a:buClr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Intrinsically motivates and supports overall holistic wellbeing such as physical, emotional, social and financial wellbeing</a:t>
            </a:r>
          </a:p>
          <a:p>
            <a:pPr marL="923290" lvl="1" indent="-191770">
              <a:spcBef>
                <a:spcPts val="600"/>
              </a:spcBef>
              <a:buClr>
                <a:srgbClr val="007DC5"/>
              </a:buClr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Embedded for all community rated small groups, upon renewal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0ABB36F-050D-C07F-1FF0-B0874B9F2441}"/>
              </a:ext>
            </a:extLst>
          </p:cNvPr>
          <p:cNvCxnSpPr>
            <a:cxnSpLocks/>
          </p:cNvCxnSpPr>
          <p:nvPr/>
        </p:nvCxnSpPr>
        <p:spPr>
          <a:xfrm>
            <a:off x="3129855" y="2732937"/>
            <a:ext cx="10879" cy="1937551"/>
          </a:xfrm>
          <a:prstGeom prst="line">
            <a:avLst/>
          </a:prstGeom>
          <a:ln w="19050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picture containing screenshot, line, rectangle, design&#10;&#10;Description automatically generated">
            <a:extLst>
              <a:ext uri="{FF2B5EF4-FFF2-40B4-BE49-F238E27FC236}">
                <a16:creationId xmlns:a16="http://schemas.microsoft.com/office/drawing/2014/main" id="{90DBCB3C-F248-BED7-49D5-E83569B3A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343" y="1208938"/>
            <a:ext cx="1937552" cy="1937552"/>
          </a:xfrm>
          <a:prstGeom prst="rect">
            <a:avLst/>
          </a:prstGeom>
        </p:spPr>
      </p:pic>
      <p:pic>
        <p:nvPicPr>
          <p:cNvPr id="9" name="Picture 8" descr="A picture containing screenshot, line, colorfulness, design&#10;&#10;Description automatically generated">
            <a:extLst>
              <a:ext uri="{FF2B5EF4-FFF2-40B4-BE49-F238E27FC236}">
                <a16:creationId xmlns:a16="http://schemas.microsoft.com/office/drawing/2014/main" id="{7A17BDB3-188B-2818-382F-F4B1EA73F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275" y="2755232"/>
            <a:ext cx="1902517" cy="1902517"/>
          </a:xfrm>
          <a:prstGeom prst="rect">
            <a:avLst/>
          </a:prstGeom>
        </p:spPr>
      </p:pic>
      <p:pic>
        <p:nvPicPr>
          <p:cNvPr id="10" name="Picture 9" descr="A picture containing screenshot, smartphone, design&#10;&#10;Description automatically generated">
            <a:extLst>
              <a:ext uri="{FF2B5EF4-FFF2-40B4-BE49-F238E27FC236}">
                <a16:creationId xmlns:a16="http://schemas.microsoft.com/office/drawing/2014/main" id="{72B62307-60CF-89DC-35D1-1513461CE1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099" y="4692784"/>
            <a:ext cx="1612868" cy="1612868"/>
          </a:xfrm>
          <a:prstGeom prst="rect">
            <a:avLst/>
          </a:prstGeom>
        </p:spPr>
      </p:pic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B552FD4E-9A15-94B7-489C-D894D33BA4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5875" y="307860"/>
            <a:ext cx="8327599" cy="484188"/>
          </a:xfrm>
        </p:spPr>
        <p:txBody>
          <a:bodyPr/>
          <a:lstStyle/>
          <a:p>
            <a:r>
              <a:rPr lang="en-US" dirty="0"/>
              <a:t>WELLBEING FOR ALL, ALL IN ONE PLACE</a:t>
            </a:r>
          </a:p>
        </p:txBody>
      </p:sp>
    </p:spTree>
    <p:extLst>
      <p:ext uri="{BB962C8B-B14F-4D97-AF65-F5344CB8AC3E}">
        <p14:creationId xmlns:p14="http://schemas.microsoft.com/office/powerpoint/2010/main" val="3705111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93C71-9156-3E20-56F7-530C369CE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615" y="324665"/>
            <a:ext cx="10663860" cy="823071"/>
          </a:xfrm>
        </p:spPr>
        <p:txBody>
          <a:bodyPr/>
          <a:lstStyle/>
          <a:p>
            <a:r>
              <a:rPr lang="en-US" b="0" cap="none"/>
              <a:t>SMALL GROUP REWARD DESIGN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A13DB5-F49E-EA8D-F81E-759C3C82C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A1055-845A-D14A-971D-E1FB772C0617}" type="slidenum">
              <a:rPr lang="en-US" smtClean="0"/>
              <a:t>15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641ACB-A008-0CD0-21A3-55F5B20F42BB}"/>
              </a:ext>
            </a:extLst>
          </p:cNvPr>
          <p:cNvSpPr txBox="1"/>
          <p:nvPr/>
        </p:nvSpPr>
        <p:spPr>
          <a:xfrm>
            <a:off x="3382707" y="1047838"/>
            <a:ext cx="8014308" cy="17382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274320" indent="-274320">
              <a:spcAft>
                <a:spcPts val="600"/>
              </a:spcAft>
              <a:buClr>
                <a:schemeClr val="tx2"/>
              </a:buClr>
              <a:buSzPct val="120000"/>
              <a:buFont typeface="Arial"/>
              <a:buChar char="•"/>
            </a:pPr>
            <a:r>
              <a:rPr lang="en-US" sz="2000" b="1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Max Reward: </a:t>
            </a:r>
            <a:r>
              <a:rPr lang="en-US" sz="200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Up to $400 Annually ($200 subscriber / $200 spouse or domestic partner)</a:t>
            </a:r>
          </a:p>
          <a:p>
            <a:pPr marL="274320" indent="-274320">
              <a:spcAft>
                <a:spcPts val="600"/>
              </a:spcAft>
              <a:buClr>
                <a:schemeClr val="tx2"/>
              </a:buClr>
              <a:buSzPct val="120000"/>
              <a:buFont typeface="Arial"/>
              <a:buChar char="•"/>
            </a:pPr>
            <a:r>
              <a:rPr lang="en-US" sz="2000" b="1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Hybrid Reward Design: </a:t>
            </a:r>
            <a:r>
              <a:rPr lang="en-US" sz="200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$25 earned in Action Reward (Complete HRA);                $175 earned in Points &amp; Levels Games</a:t>
            </a:r>
          </a:p>
          <a:p>
            <a:pPr marL="274320" indent="-274320">
              <a:buClr>
                <a:schemeClr val="tx2"/>
              </a:buClr>
              <a:buSzPct val="120000"/>
              <a:buFont typeface="Arial"/>
              <a:buChar char="•"/>
            </a:pPr>
            <a:r>
              <a:rPr lang="en-US" sz="2000" b="1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Pulse Cash (PC):  </a:t>
            </a:r>
            <a:r>
              <a:rPr lang="en-US" sz="200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Virgin Pulse’s on-platform rewards currency</a:t>
            </a:r>
            <a:endParaRPr lang="en-US" sz="2000" b="1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8" descr="Icon&#10;&#10;Description automatically generated">
            <a:extLst>
              <a:ext uri="{FF2B5EF4-FFF2-40B4-BE49-F238E27FC236}">
                <a16:creationId xmlns:a16="http://schemas.microsoft.com/office/drawing/2014/main" id="{F26C0604-8550-1B01-CBF6-A3B714130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069" y="2242405"/>
            <a:ext cx="2314575" cy="231457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3A656B9-D8D5-EB6B-0678-03E4B4734453}"/>
              </a:ext>
            </a:extLst>
          </p:cNvPr>
          <p:cNvCxnSpPr>
            <a:cxnSpLocks/>
          </p:cNvCxnSpPr>
          <p:nvPr/>
        </p:nvCxnSpPr>
        <p:spPr>
          <a:xfrm>
            <a:off x="3001519" y="2460223"/>
            <a:ext cx="10879" cy="1937551"/>
          </a:xfrm>
          <a:prstGeom prst="line">
            <a:avLst/>
          </a:prstGeom>
          <a:ln w="19050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le 44">
            <a:extLst>
              <a:ext uri="{FF2B5EF4-FFF2-40B4-BE49-F238E27FC236}">
                <a16:creationId xmlns:a16="http://schemas.microsoft.com/office/drawing/2014/main" id="{B50DCB55-6624-D056-C6F9-67965BFCF7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7149854"/>
              </p:ext>
            </p:extLst>
          </p:nvPr>
        </p:nvGraphicFramePr>
        <p:xfrm>
          <a:off x="3382707" y="3136984"/>
          <a:ext cx="8480510" cy="2965509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696102">
                  <a:extLst>
                    <a:ext uri="{9D8B030D-6E8A-4147-A177-3AD203B41FA5}">
                      <a16:colId xmlns:a16="http://schemas.microsoft.com/office/drawing/2014/main" val="1843498184"/>
                    </a:ext>
                  </a:extLst>
                </a:gridCol>
                <a:gridCol w="1696102">
                  <a:extLst>
                    <a:ext uri="{9D8B030D-6E8A-4147-A177-3AD203B41FA5}">
                      <a16:colId xmlns:a16="http://schemas.microsoft.com/office/drawing/2014/main" val="2512839797"/>
                    </a:ext>
                  </a:extLst>
                </a:gridCol>
                <a:gridCol w="1696102">
                  <a:extLst>
                    <a:ext uri="{9D8B030D-6E8A-4147-A177-3AD203B41FA5}">
                      <a16:colId xmlns:a16="http://schemas.microsoft.com/office/drawing/2014/main" val="3989544427"/>
                    </a:ext>
                  </a:extLst>
                </a:gridCol>
                <a:gridCol w="1696102">
                  <a:extLst>
                    <a:ext uri="{9D8B030D-6E8A-4147-A177-3AD203B41FA5}">
                      <a16:colId xmlns:a16="http://schemas.microsoft.com/office/drawing/2014/main" val="3912575284"/>
                    </a:ext>
                  </a:extLst>
                </a:gridCol>
                <a:gridCol w="1696102">
                  <a:extLst>
                    <a:ext uri="{9D8B030D-6E8A-4147-A177-3AD203B41FA5}">
                      <a16:colId xmlns:a16="http://schemas.microsoft.com/office/drawing/2014/main" val="1786961848"/>
                    </a:ext>
                  </a:extLst>
                </a:gridCol>
              </a:tblGrid>
              <a:tr h="356446">
                <a:tc gridSpan="5">
                  <a:txBody>
                    <a:bodyPr/>
                    <a:lstStyle/>
                    <a:p>
                      <a:r>
                        <a:rPr lang="en-US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Initiative/Action Reward: Health Check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2058462128"/>
                  </a:ext>
                </a:extLst>
              </a:tr>
              <a:tr h="605955">
                <a:tc>
                  <a:txBody>
                    <a:bodyPr/>
                    <a:lstStyle/>
                    <a:p>
                      <a:r>
                        <a:rPr lang="en-US" sz="16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Action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en-US" sz="16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Requirement(s)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r>
                        <a:rPr lang="en-US" sz="1400" b="1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Completion Deadline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Reward Type &amp; Value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50772314"/>
                  </a:ext>
                </a:extLst>
              </a:tr>
              <a:tr h="598490">
                <a:tc>
                  <a:txBody>
                    <a:bodyPr/>
                    <a:lstStyle/>
                    <a:p>
                      <a:r>
                        <a:rPr lang="en-US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Health Check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en-US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Complete the Health Check (online or mobile)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40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$25 Pulse Cash (PC)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5999647"/>
                  </a:ext>
                </a:extLst>
              </a:tr>
              <a:tr h="223527">
                <a:tc>
                  <a:txBody>
                    <a:bodyPr/>
                    <a:lstStyle/>
                    <a:p>
                      <a:endParaRPr lang="en-US"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29033525"/>
                  </a:ext>
                </a:extLst>
              </a:tr>
              <a:tr h="356446">
                <a:tc rowSpan="2"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Points &amp; Levels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Level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Level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Level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Level 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1444902"/>
                  </a:ext>
                </a:extLst>
              </a:tr>
              <a:tr h="356446">
                <a:tc vMerge="1">
                  <a:txBody>
                    <a:bodyPr/>
                    <a:lstStyle/>
                    <a:p>
                      <a:endParaRPr lang="en-US" sz="1400">
                        <a:latin typeface="Tahoma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7,000 points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25,000 points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40,000 points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60,000 points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20112475"/>
                  </a:ext>
                </a:extLst>
              </a:tr>
              <a:tr h="356446">
                <a:tc>
                  <a:txBody>
                    <a:bodyPr/>
                    <a:lstStyle/>
                    <a:p>
                      <a:r>
                        <a:rPr lang="en-US" sz="16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Reward Value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$15 PC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$35 PC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$55 PC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$70 PC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41079049"/>
                  </a:ext>
                </a:extLst>
              </a:tr>
            </a:tbl>
          </a:graphicData>
        </a:graphic>
      </p:graphicFrame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1897C3A5-E025-9BE7-B149-0D8CF8BCBF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5141" y="-85787"/>
            <a:ext cx="8327599" cy="484188"/>
          </a:xfrm>
        </p:spPr>
        <p:txBody>
          <a:bodyPr/>
          <a:lstStyle/>
          <a:p>
            <a:r>
              <a:rPr lang="en-US"/>
              <a:t>WELLBEING FOR ALL, ALL IN ONE PLACE</a:t>
            </a:r>
          </a:p>
        </p:txBody>
      </p:sp>
    </p:spTree>
    <p:extLst>
      <p:ext uri="{BB962C8B-B14F-4D97-AF65-F5344CB8AC3E}">
        <p14:creationId xmlns:p14="http://schemas.microsoft.com/office/powerpoint/2010/main" val="19414812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93C71-9156-3E20-56F7-530C369CE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141" y="388423"/>
            <a:ext cx="10663860" cy="823071"/>
          </a:xfrm>
        </p:spPr>
        <p:txBody>
          <a:bodyPr/>
          <a:lstStyle/>
          <a:p>
            <a:r>
              <a:rPr lang="en-US" b="0" cap="none"/>
              <a:t>REWARD REDEMPTION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A13DB5-F49E-EA8D-F81E-759C3C82C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2A1055-845A-D14A-971D-E1FB772C06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43434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43434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8" descr="Icon&#10;&#10;Description automatically generated">
            <a:extLst>
              <a:ext uri="{FF2B5EF4-FFF2-40B4-BE49-F238E27FC236}">
                <a16:creationId xmlns:a16="http://schemas.microsoft.com/office/drawing/2014/main" id="{F26C0604-8550-1B01-CBF6-A3B714130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8" y="2242405"/>
            <a:ext cx="2314575" cy="231457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3A656B9-D8D5-EB6B-0678-03E4B4734453}"/>
              </a:ext>
            </a:extLst>
          </p:cNvPr>
          <p:cNvCxnSpPr>
            <a:cxnSpLocks/>
          </p:cNvCxnSpPr>
          <p:nvPr/>
        </p:nvCxnSpPr>
        <p:spPr>
          <a:xfrm>
            <a:off x="2622834" y="2460223"/>
            <a:ext cx="10879" cy="1937551"/>
          </a:xfrm>
          <a:prstGeom prst="line">
            <a:avLst/>
          </a:prstGeom>
          <a:ln w="19050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A96E48-5E2E-B054-09C0-32900B990F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5141" y="-85787"/>
            <a:ext cx="8327599" cy="484188"/>
          </a:xfrm>
        </p:spPr>
        <p:txBody>
          <a:bodyPr/>
          <a:lstStyle/>
          <a:p>
            <a:r>
              <a:rPr lang="en-US"/>
              <a:t>WELLBEING FOR ALL, ALL IN ONE PLACE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2D8D15B2-2465-EA0C-7318-6491CD2A221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076392" y="2575120"/>
            <a:ext cx="7281114" cy="26271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indent="0" fontAlgn="base">
              <a:spcBef>
                <a:spcPts val="0"/>
              </a:spcBef>
              <a:spcAft>
                <a:spcPts val="600"/>
              </a:spcAft>
            </a:pPr>
            <a:r>
              <a:rPr lang="en-US" sz="2000" b="1">
                <a:solidFill>
                  <a:schemeClr val="accent4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Pulse Cash</a:t>
            </a:r>
            <a:r>
              <a:rPr lang="en-US" sz="2000">
                <a:solidFill>
                  <a:schemeClr val="accent4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 </a:t>
            </a:r>
          </a:p>
          <a:p>
            <a:pPr marL="285750" indent="-285750" fontAlgn="base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Members earn </a:t>
            </a:r>
            <a:r>
              <a:rPr lang="en-US" sz="1600" b="1">
                <a:solidFill>
                  <a:schemeClr val="accent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Pulse Cash </a:t>
            </a:r>
            <a:r>
              <a:rPr lang="en-US" sz="1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their participation within the platform​</a:t>
            </a:r>
          </a:p>
          <a:p>
            <a:pPr marL="285750" indent="-285750" fontAlgn="base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Pulse Cash </a:t>
            </a:r>
            <a:r>
              <a:rPr lang="en-US" sz="1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Virgin Pulse’s on-platform currency that can be redeemed for:​</a:t>
            </a:r>
          </a:p>
          <a:p>
            <a:pPr marL="742859" lvl="1" indent="-285750" fontAlgn="base">
              <a:spcBef>
                <a:spcPts val="0"/>
              </a:spcBef>
              <a:spcAft>
                <a:spcPts val="600"/>
              </a:spcAft>
            </a:pPr>
            <a:r>
              <a:rPr lang="en-US" sz="1600" b="1">
                <a:solidFill>
                  <a:schemeClr val="accent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Gift cards </a:t>
            </a:r>
            <a:r>
              <a:rPr lang="en-US" sz="1600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(Target, Amazon, Visa, etc.) ​</a:t>
            </a:r>
          </a:p>
          <a:p>
            <a:pPr marL="742859" lvl="1" indent="-285750" fontAlgn="base">
              <a:spcBef>
                <a:spcPts val="0"/>
              </a:spcBef>
              <a:spcAft>
                <a:spcPts val="600"/>
              </a:spcAft>
            </a:pPr>
            <a:r>
              <a:rPr lang="en-US" sz="1600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Gift cards are primarily digital, but members have the option to choose to redeem a physical Visa gift card </a:t>
            </a:r>
          </a:p>
          <a:p>
            <a:pPr marL="285750" indent="-285750" fontAlgn="base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Activity devices, health and wellness items in the </a:t>
            </a:r>
            <a:r>
              <a:rPr lang="en-US" sz="1600" b="1">
                <a:solidFill>
                  <a:schemeClr val="accent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Virgin Pulse Store​</a:t>
            </a:r>
          </a:p>
          <a:p>
            <a:pPr marL="285750" indent="-285750" fontAlgn="base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b="1">
                <a:solidFill>
                  <a:schemeClr val="accent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Charitable donations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F124EF1-CBE9-3F2E-7168-9C8363938A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5523" y="215074"/>
            <a:ext cx="2551843" cy="321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202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82B7C-C664-2DDB-D235-49EBF36A0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141" y="395048"/>
            <a:ext cx="10663860" cy="823071"/>
          </a:xfrm>
        </p:spPr>
        <p:txBody>
          <a:bodyPr/>
          <a:lstStyle/>
          <a:p>
            <a:r>
              <a:rPr lang="en-US" b="0" cap="none"/>
              <a:t>MEMBER ACCESSIBILITY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68BE3FA7-5841-7EC1-7A87-87E5AFCF7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407" y="1364883"/>
            <a:ext cx="7609999" cy="4854127"/>
          </a:xfrm>
        </p:spPr>
        <p:txBody>
          <a:bodyPr>
            <a:normAutofit fontScale="92500" lnSpcReduction="10000"/>
          </a:bodyPr>
          <a:lstStyle/>
          <a:p>
            <a:pPr indent="0" fontAlgn="base">
              <a:spcBef>
                <a:spcPts val="0"/>
              </a:spcBef>
              <a:spcAft>
                <a:spcPts val="600"/>
              </a:spcAft>
            </a:pPr>
            <a:r>
              <a:rPr lang="en-US" sz="2000" b="1">
                <a:solidFill>
                  <a:schemeClr val="accent4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Members can access Virgin Pulse one of two ways:</a:t>
            </a:r>
          </a:p>
          <a:p>
            <a:pPr marL="342900" indent="-342900" fontAlgn="base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Go to Excellus Member Portal and click on ThriveWell to be transported to Virgin Pulse platform.</a:t>
            </a:r>
          </a:p>
          <a:p>
            <a:pPr marL="342900" indent="-342900" fontAlgn="base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Go directly to Virgin Pulse and search for organization on the Sign </a:t>
            </a:r>
            <a:r>
              <a:rPr lang="en-US" sz="2000">
                <a:solidFill>
                  <a:schemeClr val="tx1"/>
                </a:solidFill>
              </a:rPr>
              <a:t>Up page. </a:t>
            </a:r>
            <a:r>
              <a:rPr lang="en-US" sz="2400">
                <a:solidFill>
                  <a:schemeClr val="tx1"/>
                </a:solidFill>
              </a:rPr>
              <a:t> </a:t>
            </a:r>
            <a:endParaRPr lang="en-US" sz="2000" b="1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0" fontAlgn="base">
              <a:spcBef>
                <a:spcPts val="0"/>
              </a:spcBef>
              <a:spcAft>
                <a:spcPts val="600"/>
              </a:spcAft>
            </a:pPr>
            <a:r>
              <a:rPr lang="en-US" sz="2100" b="1">
                <a:solidFill>
                  <a:schemeClr val="accent4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Once the member lands on Virgin Pulse’s enrollment page, member will need to complete three steps to create an account: </a:t>
            </a:r>
          </a:p>
          <a:p>
            <a:pPr lvl="1" indent="0" fontAlgn="base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900" b="1">
                <a:solidFill>
                  <a:schemeClr val="accent1"/>
                </a:solidFill>
              </a:rPr>
              <a:t>1. Identify: </a:t>
            </a:r>
            <a:r>
              <a:rPr lang="en-US" sz="2000">
                <a:solidFill>
                  <a:schemeClr val="tx1"/>
                </a:solidFill>
                <a:latin typeface="+mj-lt"/>
              </a:rPr>
              <a:t>Virgin Pulse will ask for a few personal details to confirm that eligibility to create an account. </a:t>
            </a:r>
          </a:p>
          <a:p>
            <a:pPr lvl="1" indent="0" fontAlgn="base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900" b="1">
                <a:solidFill>
                  <a:schemeClr val="accent1"/>
                </a:solidFill>
              </a:rPr>
              <a:t>2. Agree: </a:t>
            </a:r>
            <a:r>
              <a:rPr lang="en-US" sz="2000">
                <a:solidFill>
                  <a:schemeClr val="tx1"/>
                </a:solidFill>
                <a:latin typeface="+mj-lt"/>
              </a:rPr>
              <a:t>Member will read and agree to Virgin Pulse’s legal terms and privacy practices. </a:t>
            </a:r>
          </a:p>
          <a:p>
            <a:pPr lvl="1" indent="0" fontAlgn="base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900" b="1">
                <a:solidFill>
                  <a:schemeClr val="accent1"/>
                </a:solidFill>
              </a:rPr>
              <a:t>3. Create: </a:t>
            </a:r>
            <a:r>
              <a:rPr lang="en-US" sz="2000">
                <a:solidFill>
                  <a:schemeClr val="tx1"/>
                </a:solidFill>
                <a:latin typeface="+mj-lt"/>
              </a:rPr>
              <a:t>Check email inbox to find the link from Virgin Pulse. The link in the email will redirect to the enrollment page to create a password and proceed.</a:t>
            </a:r>
            <a:endParaRPr lang="en-US" sz="1800" b="1">
              <a:solidFill>
                <a:schemeClr val="tx1"/>
              </a:solidFill>
              <a:latin typeface="+mj-lt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6D4020-606D-D0F7-0B45-C590AD061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A1055-845A-D14A-971D-E1FB772C0617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8341A726-B4C8-7DA8-9B9D-20E02FDFDE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5141" y="-85787"/>
            <a:ext cx="8327599" cy="484188"/>
          </a:xfrm>
        </p:spPr>
        <p:txBody>
          <a:bodyPr/>
          <a:lstStyle/>
          <a:p>
            <a:r>
              <a:rPr lang="en-US"/>
              <a:t>WELLBEING FOR ALL, ALL IN ONE PLACE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804C83-71E9-ED73-5429-C2C6A1443A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7821" y="3530898"/>
            <a:ext cx="2057400" cy="22574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CAF5726-D9F6-E670-7570-CC74E45BF3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8712" y="1069677"/>
            <a:ext cx="2795619" cy="211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4161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93C71-9156-3E20-56F7-530C369CE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16" y="610415"/>
            <a:ext cx="10663860" cy="823071"/>
          </a:xfrm>
        </p:spPr>
        <p:txBody>
          <a:bodyPr/>
          <a:lstStyle/>
          <a:p>
            <a:r>
              <a:rPr lang="en-US" b="0"/>
              <a:t>Wellbeing Transitions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A13DB5-F49E-EA8D-F81E-759C3C82C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2A1055-845A-D14A-971D-E1FB772C06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43434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43434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C704279-87B0-2E79-4DB4-D689FDDE5E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462408"/>
              </p:ext>
            </p:extLst>
          </p:nvPr>
        </p:nvGraphicFramePr>
        <p:xfrm>
          <a:off x="609600" y="1355558"/>
          <a:ext cx="10972800" cy="411480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5486400">
                  <a:extLst>
                    <a:ext uri="{9D8B030D-6E8A-4147-A177-3AD203B41FA5}">
                      <a16:colId xmlns:a16="http://schemas.microsoft.com/office/drawing/2014/main" val="475542663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val="3415846865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91440" algn="ctr" fontAlgn="ctr"/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2023 Program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ctr"/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2024 Program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2108926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2400" b="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Active&amp;Fit</a:t>
                      </a:r>
                      <a:r>
                        <a:rPr lang="en-US" sz="2400" b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ExerciseRewards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2400" b="1" u="none" strike="noStrike" kern="1200"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NEW! </a:t>
                      </a:r>
                      <a:r>
                        <a:rPr lang="en-US" sz="2400" b="1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ThriveWell with Rewards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13045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2400" b="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Active&amp;Fit</a:t>
                      </a:r>
                      <a:r>
                        <a:rPr lang="en-US" sz="2400" b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Direct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ahom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24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Access until 2024 renewal and beyond</a:t>
                      </a:r>
                      <a:endParaRPr lang="en-US" sz="2400" b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5526737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2400" b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Calm Stress Management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ahom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2400" b="1" u="none" strike="noStrike" kern="1200"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NEW! </a:t>
                      </a:r>
                      <a:r>
                        <a:rPr lang="en-US" sz="2400" b="1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ThriveWell without Rewards</a:t>
                      </a:r>
                      <a:endParaRPr lang="en-US" sz="2400" b="0" u="none" strike="noStrike" kern="12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44034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ahoma"/>
                          <a:cs typeface="Calibri" panose="020F0502020204030204" pitchFamily="34" charset="0"/>
                        </a:rPr>
                        <a:t>Blue 365 Discounts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2400" b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Blue 365 Discounts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7779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2400" b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Blue365 Fitness Your Way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24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Blue365 Fitness Your Way</a:t>
                      </a:r>
                      <a:endParaRPr lang="en-US" sz="2400" b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4472149"/>
                  </a:ext>
                </a:extLst>
              </a:tr>
            </a:tbl>
          </a:graphicData>
        </a:graphic>
      </p:graphicFrame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6EE78839-4E5B-5317-2129-63A7387438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8016" y="142813"/>
            <a:ext cx="8327599" cy="484188"/>
          </a:xfrm>
        </p:spPr>
        <p:txBody>
          <a:bodyPr/>
          <a:lstStyle/>
          <a:p>
            <a:r>
              <a:rPr lang="en-US"/>
              <a:t>WELLBEING FOR ALL, ALL IN ONE PLACE</a:t>
            </a:r>
          </a:p>
        </p:txBody>
      </p:sp>
    </p:spTree>
    <p:extLst>
      <p:ext uri="{BB962C8B-B14F-4D97-AF65-F5344CB8AC3E}">
        <p14:creationId xmlns:p14="http://schemas.microsoft.com/office/powerpoint/2010/main" val="3655717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0473D-CBE6-F899-3C13-586FAC56E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782" y="703040"/>
            <a:ext cx="10663860" cy="823071"/>
          </a:xfrm>
        </p:spPr>
        <p:txBody>
          <a:bodyPr/>
          <a:lstStyle/>
          <a:p>
            <a:r>
              <a:rPr lang="en-US" b="0"/>
              <a:t>Transition Timeline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77BC5CF6-C1D1-AF74-6302-F53F582605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7398002"/>
              </p:ext>
            </p:extLst>
          </p:nvPr>
        </p:nvGraphicFramePr>
        <p:xfrm>
          <a:off x="378646" y="1325423"/>
          <a:ext cx="11434707" cy="20916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763984">
                  <a:extLst>
                    <a:ext uri="{9D8B030D-6E8A-4147-A177-3AD203B41FA5}">
                      <a16:colId xmlns:a16="http://schemas.microsoft.com/office/drawing/2014/main" val="293368835"/>
                    </a:ext>
                  </a:extLst>
                </a:gridCol>
                <a:gridCol w="4908960">
                  <a:extLst>
                    <a:ext uri="{9D8B030D-6E8A-4147-A177-3AD203B41FA5}">
                      <a16:colId xmlns:a16="http://schemas.microsoft.com/office/drawing/2014/main" val="3473749094"/>
                    </a:ext>
                  </a:extLst>
                </a:gridCol>
                <a:gridCol w="2761763">
                  <a:extLst>
                    <a:ext uri="{9D8B030D-6E8A-4147-A177-3AD203B41FA5}">
                      <a16:colId xmlns:a16="http://schemas.microsoft.com/office/drawing/2014/main" val="3701930508"/>
                    </a:ext>
                  </a:extLst>
                </a:gridCol>
              </a:tblGrid>
              <a:tr h="399856">
                <a:tc>
                  <a:txBody>
                    <a:bodyPr/>
                    <a:lstStyle/>
                    <a:p>
                      <a:pPr marL="0" algn="l" defTabSz="914217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sz="1600" b="0" i="0" kern="1200" cap="all" baseline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Group Specifics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2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kern="1200" cap="all" baseline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Program access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217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sz="1600" b="0" i="0" kern="1200" cap="all" baseline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Date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3562773"/>
                  </a:ext>
                </a:extLst>
              </a:tr>
              <a:tr h="327651"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Non-Calendar (2/1-12/1) renewal business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Access to Calm ends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217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sz="1600" b="0" i="0" kern="1200" cap="all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12/31/2023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4868320"/>
                  </a:ext>
                </a:extLst>
              </a:tr>
              <a:tr h="377528"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Non-Calendar (2/1-12/1) renewal business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Access to ThriveWell </a:t>
                      </a:r>
                      <a:r>
                        <a:rPr lang="en-US" sz="1600" b="1" i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without</a:t>
                      </a:r>
                      <a:r>
                        <a:rPr lang="en-US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Rewards begins as the Calm replacement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217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sz="1600" b="0" i="0" kern="1200" cap="all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1/1/2024 -&gt; renewal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1869077"/>
                  </a:ext>
                </a:extLst>
              </a:tr>
              <a:tr h="377528"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Non-Calendar (2/1-12/1) renewal business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Access to ThriveWell with Rewards begins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217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sz="1600" b="0" i="0" kern="1200" cap="all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Upon renewal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2774994"/>
                  </a:ext>
                </a:extLst>
              </a:tr>
              <a:tr h="399856"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Calendar (1/1) renewal business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Access to ThriveWell with Rewards begins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217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sz="1600" b="0" i="0" kern="1200" cap="all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1/1/2024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7223463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984FFB-F943-5C23-3261-40B73F6D4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A1055-845A-D14A-971D-E1FB772C0617}" type="slidenum">
              <a:rPr lang="en-US" smtClean="0"/>
              <a:t>19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ECF472-C6BC-051A-E2F5-F6279F2379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9245" y="231142"/>
            <a:ext cx="10663860" cy="484188"/>
          </a:xfrm>
        </p:spPr>
        <p:txBody>
          <a:bodyPr/>
          <a:lstStyle/>
          <a:p>
            <a:r>
              <a:rPr lang="en-US"/>
              <a:t>Wellbeing for all, all in one place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73FCA6-6B41-6104-4FCD-CF00F7BCB909}"/>
              </a:ext>
            </a:extLst>
          </p:cNvPr>
          <p:cNvSpPr txBox="1"/>
          <p:nvPr/>
        </p:nvSpPr>
        <p:spPr>
          <a:xfrm>
            <a:off x="2567703" y="3445172"/>
            <a:ext cx="9116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>
                <a:latin typeface="Calibri" panose="020F0502020204030204" pitchFamily="34" charset="0"/>
                <a:cs typeface="Calibri" panose="020F0502020204030204" pitchFamily="34" charset="0"/>
              </a:rPr>
              <a:t>How will </a:t>
            </a:r>
            <a:r>
              <a:rPr lang="en-US" b="1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ThriveWell</a:t>
            </a:r>
            <a:r>
              <a:rPr lang="en-US" b="1">
                <a:latin typeface="Calibri" panose="020F0502020204030204" pitchFamily="34" charset="0"/>
                <a:cs typeface="Calibri" panose="020F0502020204030204" pitchFamily="34" charset="0"/>
              </a:rPr>
              <a:t> replace Calm as a Stress Management Program?</a:t>
            </a:r>
            <a:endParaRPr lang="en-US">
              <a:solidFill>
                <a:schemeClr val="accent1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FC5CA3-10FF-D94F-3ED4-2B4F2BF9AECF}"/>
              </a:ext>
            </a:extLst>
          </p:cNvPr>
          <p:cNvSpPr txBox="1"/>
          <p:nvPr/>
        </p:nvSpPr>
        <p:spPr>
          <a:xfrm>
            <a:off x="3753226" y="3814504"/>
            <a:ext cx="584320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Daily tips to promote healthy habits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Personalized healthy behavior challenges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Digital coaching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Peer to peer challenges focused on mental wellbeing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Mindful eating suggestions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Workout videos with exercise tracking for mental health benefits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Mood tracking, self help videos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Sleep tracking, ability to sync to a wearable device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Guided meditations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D890DB0-B4FC-A263-3409-612C716943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2046"/>
          <a:stretch/>
        </p:blipFill>
        <p:spPr>
          <a:xfrm>
            <a:off x="621436" y="4085590"/>
            <a:ext cx="2831977" cy="18623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772995B-5361-65AF-030E-A6A8F7E98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5021" y="328206"/>
            <a:ext cx="2733675" cy="428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2B353EB-3B62-6D02-1AFB-7DF819C050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4030" y="616587"/>
            <a:ext cx="1190625" cy="638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2968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21A9639-10CC-233E-3B04-D4EC64DE4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5075" y="1391636"/>
            <a:ext cx="6620436" cy="4766386"/>
          </a:xfrm>
        </p:spPr>
        <p:txBody>
          <a:bodyPr>
            <a:normAutofit/>
          </a:bodyPr>
          <a:lstStyle/>
          <a:p>
            <a:br>
              <a:rPr lang="en-US" sz="2000" b="0" cap="none" dirty="0"/>
            </a:br>
            <a:endParaRPr lang="en-US" sz="2000" b="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01A7CA1-22D7-C859-C1C9-8B17105CDC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22878" y="683651"/>
            <a:ext cx="5561766" cy="457606"/>
          </a:xfrm>
        </p:spPr>
        <p:txBody>
          <a:bodyPr>
            <a:normAutofit/>
          </a:bodyPr>
          <a:lstStyle/>
          <a:p>
            <a:r>
              <a:rPr lang="en-US" sz="1800"/>
              <a:t>agenda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50390-29BD-042D-CD21-4BA042149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28554"/>
            <a:fld id="{682A1055-845A-D14A-971D-E1FB772C0617}" type="slidenum">
              <a:rPr lang="en-US">
                <a:solidFill>
                  <a:srgbClr val="343434">
                    <a:lumMod val="75000"/>
                    <a:lumOff val="25000"/>
                  </a:srgbClr>
                </a:solidFill>
              </a:rPr>
              <a:pPr defTabSz="228554"/>
              <a:t>2</a:t>
            </a:fld>
            <a:endParaRPr lang="en-US">
              <a:solidFill>
                <a:srgbClr val="343434">
                  <a:lumMod val="75000"/>
                  <a:lumOff val="25000"/>
                </a:srgbClr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9CB8034-13D4-D964-F273-4D657C8B81E4}"/>
              </a:ext>
            </a:extLst>
          </p:cNvPr>
          <p:cNvGrpSpPr/>
          <p:nvPr/>
        </p:nvGrpSpPr>
        <p:grpSpPr>
          <a:xfrm>
            <a:off x="1685406" y="1848652"/>
            <a:ext cx="2156321" cy="2843433"/>
            <a:chOff x="1722484" y="5949587"/>
            <a:chExt cx="1249381" cy="1647496"/>
          </a:xfrm>
          <a:noFill/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05AA3938-C1DF-D445-EA25-F7ED1F794148}"/>
                </a:ext>
              </a:extLst>
            </p:cNvPr>
            <p:cNvSpPr/>
            <p:nvPr/>
          </p:nvSpPr>
          <p:spPr>
            <a:xfrm>
              <a:off x="1722484" y="6922064"/>
              <a:ext cx="504528" cy="675019"/>
            </a:xfrm>
            <a:custGeom>
              <a:avLst/>
              <a:gdLst>
                <a:gd name="connsiteX0" fmla="*/ 504529 w 504528"/>
                <a:gd name="connsiteY0" fmla="*/ 0 h 675019"/>
                <a:gd name="connsiteX1" fmla="*/ 469542 w 504528"/>
                <a:gd name="connsiteY1" fmla="*/ 92048 h 675019"/>
                <a:gd name="connsiteX2" fmla="*/ 123425 w 504528"/>
                <a:gd name="connsiteY2" fmla="*/ 229495 h 675019"/>
                <a:gd name="connsiteX3" fmla="*/ 54840 w 504528"/>
                <a:gd name="connsiteY3" fmla="*/ 304744 h 675019"/>
                <a:gd name="connsiteX4" fmla="*/ 0 w 504528"/>
                <a:gd name="connsiteY4" fmla="*/ 675019 h 675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4528" h="675019">
                  <a:moveTo>
                    <a:pt x="504529" y="0"/>
                  </a:moveTo>
                  <a:cubicBezTo>
                    <a:pt x="495921" y="41095"/>
                    <a:pt x="490784" y="66086"/>
                    <a:pt x="469542" y="92048"/>
                  </a:cubicBezTo>
                  <a:lnTo>
                    <a:pt x="123425" y="229495"/>
                  </a:lnTo>
                  <a:cubicBezTo>
                    <a:pt x="90937" y="243657"/>
                    <a:pt x="65947" y="271007"/>
                    <a:pt x="54840" y="304744"/>
                  </a:cubicBezTo>
                  <a:cubicBezTo>
                    <a:pt x="37069" y="358613"/>
                    <a:pt x="13051" y="525215"/>
                    <a:pt x="0" y="675019"/>
                  </a:cubicBezTo>
                </a:path>
              </a:pathLst>
            </a:custGeom>
            <a:grpFill/>
            <a:ln w="38100" cap="flat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228554"/>
              <a:endParaRPr lang="en-US" sz="900">
                <a:solidFill>
                  <a:srgbClr val="343434"/>
                </a:solidFill>
                <a:latin typeface="Arial" panose="020B0604020202020204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F1575780-B48B-612F-3070-E837B93605D1}"/>
                </a:ext>
              </a:extLst>
            </p:cNvPr>
            <p:cNvSpPr/>
            <p:nvPr/>
          </p:nvSpPr>
          <p:spPr>
            <a:xfrm>
              <a:off x="2467337" y="6922064"/>
              <a:ext cx="504528" cy="675019"/>
            </a:xfrm>
            <a:custGeom>
              <a:avLst/>
              <a:gdLst>
                <a:gd name="connsiteX0" fmla="*/ 0 w 504528"/>
                <a:gd name="connsiteY0" fmla="*/ 0 h 675019"/>
                <a:gd name="connsiteX1" fmla="*/ 34987 w 504528"/>
                <a:gd name="connsiteY1" fmla="*/ 92048 h 675019"/>
                <a:gd name="connsiteX2" fmla="*/ 381104 w 504528"/>
                <a:gd name="connsiteY2" fmla="*/ 229495 h 675019"/>
                <a:gd name="connsiteX3" fmla="*/ 449689 w 504528"/>
                <a:gd name="connsiteY3" fmla="*/ 304744 h 675019"/>
                <a:gd name="connsiteX4" fmla="*/ 504529 w 504528"/>
                <a:gd name="connsiteY4" fmla="*/ 675019 h 675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4528" h="675019">
                  <a:moveTo>
                    <a:pt x="0" y="0"/>
                  </a:moveTo>
                  <a:cubicBezTo>
                    <a:pt x="8608" y="41095"/>
                    <a:pt x="13745" y="66086"/>
                    <a:pt x="34987" y="92048"/>
                  </a:cubicBezTo>
                  <a:lnTo>
                    <a:pt x="381104" y="229495"/>
                  </a:lnTo>
                  <a:cubicBezTo>
                    <a:pt x="413591" y="243657"/>
                    <a:pt x="438582" y="271007"/>
                    <a:pt x="449689" y="304744"/>
                  </a:cubicBezTo>
                  <a:cubicBezTo>
                    <a:pt x="467460" y="358613"/>
                    <a:pt x="491478" y="525215"/>
                    <a:pt x="504529" y="675019"/>
                  </a:cubicBezTo>
                </a:path>
              </a:pathLst>
            </a:custGeom>
            <a:grpFill/>
            <a:ln w="38100" cap="flat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228554"/>
              <a:endParaRPr lang="en-US" sz="900">
                <a:solidFill>
                  <a:srgbClr val="343434"/>
                </a:solidFill>
                <a:latin typeface="Arial" panose="020B0604020202020204"/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D991FB84-14D5-886C-A7AF-E977BFD8DC7C}"/>
                </a:ext>
              </a:extLst>
            </p:cNvPr>
            <p:cNvSpPr/>
            <p:nvPr/>
          </p:nvSpPr>
          <p:spPr>
            <a:xfrm>
              <a:off x="2561329" y="7037436"/>
              <a:ext cx="13883" cy="13883"/>
            </a:xfrm>
            <a:custGeom>
              <a:avLst/>
              <a:gdLst>
                <a:gd name="connsiteX0" fmla="*/ 0 w 13883"/>
                <a:gd name="connsiteY0" fmla="*/ 0 h 13883"/>
                <a:gd name="connsiteX1" fmla="*/ 0 w 13883"/>
                <a:gd name="connsiteY1" fmla="*/ 0 h 13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83" h="13883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 w="38100" cap="flat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228554"/>
              <a:endParaRPr lang="en-US" sz="900">
                <a:solidFill>
                  <a:srgbClr val="343434"/>
                </a:solidFill>
                <a:latin typeface="Arial" panose="020B0604020202020204"/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F4EEAC6C-9B46-6786-DD26-A2C3FB3C05CE}"/>
                </a:ext>
              </a:extLst>
            </p:cNvPr>
            <p:cNvSpPr/>
            <p:nvPr/>
          </p:nvSpPr>
          <p:spPr>
            <a:xfrm>
              <a:off x="2135658" y="7036465"/>
              <a:ext cx="3609" cy="971"/>
            </a:xfrm>
            <a:custGeom>
              <a:avLst/>
              <a:gdLst>
                <a:gd name="connsiteX0" fmla="*/ 3610 w 3609"/>
                <a:gd name="connsiteY0" fmla="*/ 972 h 971"/>
                <a:gd name="connsiteX1" fmla="*/ 0 w 3609"/>
                <a:gd name="connsiteY1" fmla="*/ 0 h 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09" h="971">
                  <a:moveTo>
                    <a:pt x="3610" y="972"/>
                  </a:moveTo>
                  <a:cubicBezTo>
                    <a:pt x="3610" y="972"/>
                    <a:pt x="2360" y="694"/>
                    <a:pt x="0" y="0"/>
                  </a:cubicBezTo>
                </a:path>
              </a:pathLst>
            </a:custGeom>
            <a:grpFill/>
            <a:ln w="38100" cap="flat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228554"/>
              <a:endParaRPr lang="en-US" sz="900">
                <a:solidFill>
                  <a:srgbClr val="343434"/>
                </a:solidFill>
                <a:latin typeface="Arial" panose="020B0604020202020204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707A881B-6E47-9325-2C3F-A3851E2C4B09}"/>
                </a:ext>
              </a:extLst>
            </p:cNvPr>
            <p:cNvSpPr/>
            <p:nvPr/>
          </p:nvSpPr>
          <p:spPr>
            <a:xfrm>
              <a:off x="2133948" y="7036048"/>
              <a:ext cx="28644" cy="242962"/>
            </a:xfrm>
            <a:custGeom>
              <a:avLst/>
              <a:gdLst>
                <a:gd name="connsiteX0" fmla="*/ 28644 w 28644"/>
                <a:gd name="connsiteY0" fmla="*/ 242962 h 242962"/>
                <a:gd name="connsiteX1" fmla="*/ 11984 w 28644"/>
                <a:gd name="connsiteY1" fmla="*/ 0 h 242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644" h="242962">
                  <a:moveTo>
                    <a:pt x="28644" y="242962"/>
                  </a:moveTo>
                  <a:cubicBezTo>
                    <a:pt x="-928" y="165770"/>
                    <a:pt x="-9536" y="83163"/>
                    <a:pt x="11984" y="0"/>
                  </a:cubicBezTo>
                </a:path>
              </a:pathLst>
            </a:custGeom>
            <a:grpFill/>
            <a:ln w="38100" cap="flat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228554"/>
              <a:endParaRPr lang="en-US" sz="900">
                <a:solidFill>
                  <a:srgbClr val="343434"/>
                </a:solidFill>
                <a:latin typeface="Arial" panose="020B0604020202020204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32F97D0B-E052-2D5A-06F4-F965B558F331}"/>
                </a:ext>
              </a:extLst>
            </p:cNvPr>
            <p:cNvSpPr/>
            <p:nvPr/>
          </p:nvSpPr>
          <p:spPr>
            <a:xfrm>
              <a:off x="2137880" y="7269014"/>
              <a:ext cx="113289" cy="122730"/>
            </a:xfrm>
            <a:custGeom>
              <a:avLst/>
              <a:gdLst>
                <a:gd name="connsiteX0" fmla="*/ 113290 w 113289"/>
                <a:gd name="connsiteY0" fmla="*/ 61365 h 122730"/>
                <a:gd name="connsiteX1" fmla="*/ 56645 w 113289"/>
                <a:gd name="connsiteY1" fmla="*/ 122731 h 122730"/>
                <a:gd name="connsiteX2" fmla="*/ 0 w 113289"/>
                <a:gd name="connsiteY2" fmla="*/ 61365 h 122730"/>
                <a:gd name="connsiteX3" fmla="*/ 56645 w 113289"/>
                <a:gd name="connsiteY3" fmla="*/ 0 h 122730"/>
                <a:gd name="connsiteX4" fmla="*/ 113290 w 113289"/>
                <a:gd name="connsiteY4" fmla="*/ 61365 h 122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89" h="122730">
                  <a:moveTo>
                    <a:pt x="113290" y="61365"/>
                  </a:moveTo>
                  <a:cubicBezTo>
                    <a:pt x="113290" y="95241"/>
                    <a:pt x="87883" y="122731"/>
                    <a:pt x="56645" y="122731"/>
                  </a:cubicBezTo>
                  <a:cubicBezTo>
                    <a:pt x="25407" y="122731"/>
                    <a:pt x="0" y="95241"/>
                    <a:pt x="0" y="61365"/>
                  </a:cubicBezTo>
                  <a:cubicBezTo>
                    <a:pt x="0" y="27490"/>
                    <a:pt x="25407" y="0"/>
                    <a:pt x="56645" y="0"/>
                  </a:cubicBezTo>
                  <a:cubicBezTo>
                    <a:pt x="87883" y="0"/>
                    <a:pt x="113290" y="27490"/>
                    <a:pt x="113290" y="61365"/>
                  </a:cubicBezTo>
                  <a:close/>
                </a:path>
              </a:pathLst>
            </a:custGeom>
            <a:grpFill/>
            <a:ln w="38100" cap="flat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228554"/>
              <a:endParaRPr lang="en-US" sz="900">
                <a:solidFill>
                  <a:srgbClr val="343434"/>
                </a:solidFill>
                <a:latin typeface="Arial" panose="020B0604020202020204"/>
              </a:endParaRPr>
            </a:p>
          </p:txBody>
        </p:sp>
        <p:grpSp>
          <p:nvGrpSpPr>
            <p:cNvPr id="18" name="Graphic 53">
              <a:extLst>
                <a:ext uri="{FF2B5EF4-FFF2-40B4-BE49-F238E27FC236}">
                  <a16:creationId xmlns:a16="http://schemas.microsoft.com/office/drawing/2014/main" id="{6C612067-3200-6F54-6CB1-13D642425F05}"/>
                </a:ext>
              </a:extLst>
            </p:cNvPr>
            <p:cNvGrpSpPr/>
            <p:nvPr/>
          </p:nvGrpSpPr>
          <p:grpSpPr>
            <a:xfrm>
              <a:off x="2388359" y="7041046"/>
              <a:ext cx="256063" cy="481215"/>
              <a:chOff x="2388359" y="7041046"/>
              <a:chExt cx="256063" cy="481215"/>
            </a:xfrm>
            <a:grpFill/>
          </p:grpSpPr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E5508CB7-4653-B7A2-0480-EF3DC575254B}"/>
                  </a:ext>
                </a:extLst>
              </p:cNvPr>
              <p:cNvSpPr/>
              <p:nvPr/>
            </p:nvSpPr>
            <p:spPr>
              <a:xfrm>
                <a:off x="2566049" y="7041046"/>
                <a:ext cx="8695" cy="141612"/>
              </a:xfrm>
              <a:custGeom>
                <a:avLst/>
                <a:gdLst>
                  <a:gd name="connsiteX0" fmla="*/ 4581 w 8695"/>
                  <a:gd name="connsiteY0" fmla="*/ 141612 h 141612"/>
                  <a:gd name="connsiteX1" fmla="*/ 0 w 8695"/>
                  <a:gd name="connsiteY1" fmla="*/ 0 h 141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695" h="141612">
                    <a:moveTo>
                      <a:pt x="4581" y="141612"/>
                    </a:moveTo>
                    <a:cubicBezTo>
                      <a:pt x="10551" y="99545"/>
                      <a:pt x="10829" y="43317"/>
                      <a:pt x="0" y="0"/>
                    </a:cubicBezTo>
                  </a:path>
                </a:pathLst>
              </a:custGeom>
              <a:grpFill/>
              <a:ln w="38100" cap="flat">
                <a:solidFill>
                  <a:schemeClr val="accent4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228554"/>
                <a:endParaRPr lang="en-US" sz="900">
                  <a:solidFill>
                    <a:srgbClr val="343434"/>
                  </a:solidFill>
                  <a:latin typeface="Arial" panose="020B0604020202020204"/>
                </a:endParaRPr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1BE4BBD9-DA9C-3161-18DB-B42823EDE2B1}"/>
                  </a:ext>
                </a:extLst>
              </p:cNvPr>
              <p:cNvSpPr/>
              <p:nvPr/>
            </p:nvSpPr>
            <p:spPr>
              <a:xfrm>
                <a:off x="2388359" y="7178919"/>
                <a:ext cx="256063" cy="343342"/>
              </a:xfrm>
              <a:custGeom>
                <a:avLst/>
                <a:gdLst>
                  <a:gd name="connsiteX0" fmla="*/ 52738 w 256063"/>
                  <a:gd name="connsiteY0" fmla="*/ 281272 h 343342"/>
                  <a:gd name="connsiteX1" fmla="*/ 45102 w 256063"/>
                  <a:gd name="connsiteY1" fmla="*/ 314037 h 343342"/>
                  <a:gd name="connsiteX2" fmla="*/ 1647 w 256063"/>
                  <a:gd name="connsiteY2" fmla="*/ 249756 h 343342"/>
                  <a:gd name="connsiteX3" fmla="*/ 59541 w 256063"/>
                  <a:gd name="connsiteY3" fmla="*/ 75517 h 343342"/>
                  <a:gd name="connsiteX4" fmla="*/ 179634 w 256063"/>
                  <a:gd name="connsiteY4" fmla="*/ 3045 h 343342"/>
                  <a:gd name="connsiteX5" fmla="*/ 179634 w 256063"/>
                  <a:gd name="connsiteY5" fmla="*/ 3045 h 343342"/>
                  <a:gd name="connsiteX6" fmla="*/ 255022 w 256063"/>
                  <a:gd name="connsiteY6" fmla="*/ 121889 h 343342"/>
                  <a:gd name="connsiteX7" fmla="*/ 229615 w 256063"/>
                  <a:gd name="connsiteY7" fmla="*/ 303763 h 343342"/>
                  <a:gd name="connsiteX8" fmla="*/ 162280 w 256063"/>
                  <a:gd name="connsiteY8" fmla="*/ 341804 h 343342"/>
                  <a:gd name="connsiteX9" fmla="*/ 169916 w 256063"/>
                  <a:gd name="connsiteY9" fmla="*/ 309039 h 343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6063" h="343342">
                    <a:moveTo>
                      <a:pt x="52738" y="281272"/>
                    </a:moveTo>
                    <a:lnTo>
                      <a:pt x="45102" y="314037"/>
                    </a:lnTo>
                    <a:cubicBezTo>
                      <a:pt x="17058" y="307373"/>
                      <a:pt x="-6545" y="278356"/>
                      <a:pt x="1647" y="249756"/>
                    </a:cubicBezTo>
                    <a:lnTo>
                      <a:pt x="59541" y="75517"/>
                    </a:lnTo>
                    <a:cubicBezTo>
                      <a:pt x="77868" y="23593"/>
                      <a:pt x="121878" y="-10699"/>
                      <a:pt x="179634" y="3045"/>
                    </a:cubicBezTo>
                    <a:lnTo>
                      <a:pt x="179634" y="3045"/>
                    </a:lnTo>
                    <a:cubicBezTo>
                      <a:pt x="237529" y="16790"/>
                      <a:pt x="261547" y="67187"/>
                      <a:pt x="255022" y="121889"/>
                    </a:cubicBezTo>
                    <a:lnTo>
                      <a:pt x="229615" y="303763"/>
                    </a:lnTo>
                    <a:cubicBezTo>
                      <a:pt x="224200" y="333058"/>
                      <a:pt x="190324" y="348468"/>
                      <a:pt x="162280" y="341804"/>
                    </a:cubicBezTo>
                    <a:lnTo>
                      <a:pt x="169916" y="309039"/>
                    </a:lnTo>
                  </a:path>
                </a:pathLst>
              </a:custGeom>
              <a:grpFill/>
              <a:ln w="38100" cap="rnd">
                <a:solidFill>
                  <a:schemeClr val="accent4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228554"/>
                <a:endParaRPr lang="en-US" sz="900">
                  <a:solidFill>
                    <a:srgbClr val="343434"/>
                  </a:solidFill>
                  <a:latin typeface="Arial" panose="020B0604020202020204"/>
                </a:endParaRPr>
              </a:p>
            </p:txBody>
          </p:sp>
        </p:grp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4E943A56-34BF-7719-AED6-E5F1559A93C5}"/>
                </a:ext>
              </a:extLst>
            </p:cNvPr>
            <p:cNvSpPr/>
            <p:nvPr/>
          </p:nvSpPr>
          <p:spPr>
            <a:xfrm>
              <a:off x="2185084" y="7016333"/>
              <a:ext cx="323070" cy="248932"/>
            </a:xfrm>
            <a:custGeom>
              <a:avLst/>
              <a:gdLst>
                <a:gd name="connsiteX0" fmla="*/ 0 w 323070"/>
                <a:gd name="connsiteY0" fmla="*/ 416 h 248932"/>
                <a:gd name="connsiteX1" fmla="*/ 8608 w 323070"/>
                <a:gd name="connsiteY1" fmla="*/ 75665 h 248932"/>
                <a:gd name="connsiteX2" fmla="*/ 21520 w 323070"/>
                <a:gd name="connsiteY2" fmla="*/ 106070 h 248932"/>
                <a:gd name="connsiteX3" fmla="*/ 119815 w 323070"/>
                <a:gd name="connsiteY3" fmla="*/ 230745 h 248932"/>
                <a:gd name="connsiteX4" fmla="*/ 161466 w 323070"/>
                <a:gd name="connsiteY4" fmla="*/ 248932 h 248932"/>
                <a:gd name="connsiteX5" fmla="*/ 203117 w 323070"/>
                <a:gd name="connsiteY5" fmla="*/ 230745 h 248932"/>
                <a:gd name="connsiteX6" fmla="*/ 301551 w 323070"/>
                <a:gd name="connsiteY6" fmla="*/ 106070 h 248932"/>
                <a:gd name="connsiteX7" fmla="*/ 314463 w 323070"/>
                <a:gd name="connsiteY7" fmla="*/ 75665 h 248932"/>
                <a:gd name="connsiteX8" fmla="*/ 323071 w 323070"/>
                <a:gd name="connsiteY8" fmla="*/ 0 h 2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3070" h="248932">
                  <a:moveTo>
                    <a:pt x="0" y="416"/>
                  </a:moveTo>
                  <a:lnTo>
                    <a:pt x="8608" y="75665"/>
                  </a:lnTo>
                  <a:cubicBezTo>
                    <a:pt x="9857" y="86911"/>
                    <a:pt x="15966" y="96213"/>
                    <a:pt x="21520" y="106070"/>
                  </a:cubicBezTo>
                  <a:cubicBezTo>
                    <a:pt x="43039" y="143556"/>
                    <a:pt x="78720" y="186595"/>
                    <a:pt x="119815" y="230745"/>
                  </a:cubicBezTo>
                  <a:cubicBezTo>
                    <a:pt x="130644" y="242268"/>
                    <a:pt x="145639" y="248932"/>
                    <a:pt x="161466" y="248932"/>
                  </a:cubicBezTo>
                  <a:cubicBezTo>
                    <a:pt x="177293" y="248932"/>
                    <a:pt x="192287" y="242407"/>
                    <a:pt x="203117" y="230745"/>
                  </a:cubicBezTo>
                  <a:cubicBezTo>
                    <a:pt x="244351" y="186456"/>
                    <a:pt x="280032" y="143556"/>
                    <a:pt x="301551" y="106070"/>
                  </a:cubicBezTo>
                  <a:cubicBezTo>
                    <a:pt x="307105" y="96352"/>
                    <a:pt x="313213" y="86911"/>
                    <a:pt x="314463" y="75665"/>
                  </a:cubicBezTo>
                  <a:lnTo>
                    <a:pt x="323071" y="0"/>
                  </a:lnTo>
                </a:path>
              </a:pathLst>
            </a:custGeom>
            <a:grpFill/>
            <a:ln w="38100" cap="flat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228554"/>
              <a:endParaRPr lang="en-US" sz="900">
                <a:solidFill>
                  <a:srgbClr val="343434"/>
                </a:solidFill>
                <a:latin typeface="Arial" panose="020B0604020202020204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F1889D20-18C5-1D1F-F01F-FADD73B3D66E}"/>
                </a:ext>
              </a:extLst>
            </p:cNvPr>
            <p:cNvSpPr/>
            <p:nvPr/>
          </p:nvSpPr>
          <p:spPr>
            <a:xfrm>
              <a:off x="2066379" y="6229135"/>
              <a:ext cx="624482" cy="741382"/>
            </a:xfrm>
            <a:custGeom>
              <a:avLst/>
              <a:gdLst>
                <a:gd name="connsiteX0" fmla="*/ 624483 w 624482"/>
                <a:gd name="connsiteY0" fmla="*/ 403040 h 741382"/>
                <a:gd name="connsiteX1" fmla="*/ 591579 w 624482"/>
                <a:gd name="connsiteY1" fmla="*/ 422199 h 741382"/>
                <a:gd name="connsiteX2" fmla="*/ 446912 w 624482"/>
                <a:gd name="connsiteY2" fmla="*/ 662385 h 741382"/>
                <a:gd name="connsiteX3" fmla="*/ 292943 w 624482"/>
                <a:gd name="connsiteY3" fmla="*/ 741382 h 741382"/>
                <a:gd name="connsiteX4" fmla="*/ 162160 w 624482"/>
                <a:gd name="connsiteY4" fmla="*/ 683072 h 741382"/>
                <a:gd name="connsiteX5" fmla="*/ 0 w 624482"/>
                <a:gd name="connsiteY5" fmla="*/ 438860 h 741382"/>
                <a:gd name="connsiteX6" fmla="*/ 503279 w 624482"/>
                <a:gd name="connsiteY6" fmla="*/ 0 h 741382"/>
                <a:gd name="connsiteX7" fmla="*/ 591856 w 624482"/>
                <a:gd name="connsiteY7" fmla="*/ 158967 h 741382"/>
                <a:gd name="connsiteX8" fmla="*/ 593939 w 624482"/>
                <a:gd name="connsiteY8" fmla="*/ 345284 h 741382"/>
                <a:gd name="connsiteX9" fmla="*/ 624205 w 624482"/>
                <a:gd name="connsiteY9" fmla="*/ 403040 h 741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4482" h="741382">
                  <a:moveTo>
                    <a:pt x="624483" y="403040"/>
                  </a:moveTo>
                  <a:cubicBezTo>
                    <a:pt x="614209" y="413591"/>
                    <a:pt x="603102" y="420672"/>
                    <a:pt x="591579" y="422199"/>
                  </a:cubicBezTo>
                  <a:cubicBezTo>
                    <a:pt x="558814" y="524382"/>
                    <a:pt x="504668" y="606851"/>
                    <a:pt x="446912" y="662385"/>
                  </a:cubicBezTo>
                  <a:cubicBezTo>
                    <a:pt x="394155" y="713199"/>
                    <a:pt x="338204" y="741382"/>
                    <a:pt x="292943" y="741382"/>
                  </a:cubicBezTo>
                  <a:cubicBezTo>
                    <a:pt x="254208" y="741382"/>
                    <a:pt x="207837" y="720835"/>
                    <a:pt x="162160" y="683072"/>
                  </a:cubicBezTo>
                  <a:cubicBezTo>
                    <a:pt x="99267" y="631147"/>
                    <a:pt x="37763" y="546596"/>
                    <a:pt x="0" y="438860"/>
                  </a:cubicBezTo>
                  <a:cubicBezTo>
                    <a:pt x="75388" y="270591"/>
                    <a:pt x="371108" y="253375"/>
                    <a:pt x="503279" y="0"/>
                  </a:cubicBezTo>
                  <a:cubicBezTo>
                    <a:pt x="554093" y="33459"/>
                    <a:pt x="588247" y="94686"/>
                    <a:pt x="591856" y="158967"/>
                  </a:cubicBezTo>
                  <a:cubicBezTo>
                    <a:pt x="595466" y="221443"/>
                    <a:pt x="572419" y="287112"/>
                    <a:pt x="593939" y="345284"/>
                  </a:cubicBezTo>
                  <a:cubicBezTo>
                    <a:pt x="601297" y="365138"/>
                    <a:pt x="612543" y="384297"/>
                    <a:pt x="624205" y="403040"/>
                  </a:cubicBezTo>
                  <a:close/>
                </a:path>
              </a:pathLst>
            </a:custGeom>
            <a:grpFill/>
            <a:ln w="381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228554"/>
              <a:endParaRPr lang="en-US" sz="900">
                <a:solidFill>
                  <a:srgbClr val="343434"/>
                </a:solidFill>
                <a:latin typeface="Arial" panose="020B0604020202020204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45D98CDC-B1B9-FA5D-AA7F-DA7E1C02525C}"/>
                </a:ext>
              </a:extLst>
            </p:cNvPr>
            <p:cNvSpPr/>
            <p:nvPr/>
          </p:nvSpPr>
          <p:spPr>
            <a:xfrm>
              <a:off x="1855827" y="5949587"/>
              <a:ext cx="987397" cy="962758"/>
            </a:xfrm>
            <a:custGeom>
              <a:avLst/>
              <a:gdLst>
                <a:gd name="connsiteX0" fmla="*/ 984562 w 987397"/>
                <a:gd name="connsiteY0" fmla="*/ 727710 h 962758"/>
                <a:gd name="connsiteX1" fmla="*/ 939024 w 987397"/>
                <a:gd name="connsiteY1" fmla="*/ 792407 h 962758"/>
                <a:gd name="connsiteX2" fmla="*/ 845865 w 987397"/>
                <a:gd name="connsiteY2" fmla="*/ 910696 h 962758"/>
                <a:gd name="connsiteX3" fmla="*/ 877936 w 987397"/>
                <a:gd name="connsiteY3" fmla="*/ 828644 h 962758"/>
                <a:gd name="connsiteX4" fmla="*/ 657465 w 987397"/>
                <a:gd name="connsiteY4" fmla="*/ 942072 h 962758"/>
                <a:gd name="connsiteX5" fmla="*/ 802132 w 987397"/>
                <a:gd name="connsiteY5" fmla="*/ 701887 h 962758"/>
                <a:gd name="connsiteX6" fmla="*/ 835036 w 987397"/>
                <a:gd name="connsiteY6" fmla="*/ 682727 h 962758"/>
                <a:gd name="connsiteX7" fmla="*/ 804769 w 987397"/>
                <a:gd name="connsiteY7" fmla="*/ 624972 h 962758"/>
                <a:gd name="connsiteX8" fmla="*/ 802687 w 987397"/>
                <a:gd name="connsiteY8" fmla="*/ 438654 h 962758"/>
                <a:gd name="connsiteX9" fmla="*/ 714110 w 987397"/>
                <a:gd name="connsiteY9" fmla="*/ 279687 h 962758"/>
                <a:gd name="connsiteX10" fmla="*/ 210830 w 987397"/>
                <a:gd name="connsiteY10" fmla="*/ 718547 h 962758"/>
                <a:gd name="connsiteX11" fmla="*/ 372991 w 987397"/>
                <a:gd name="connsiteY11" fmla="*/ 962759 h 962758"/>
                <a:gd name="connsiteX12" fmla="*/ 163210 w 987397"/>
                <a:gd name="connsiteY12" fmla="*/ 878902 h 962758"/>
                <a:gd name="connsiteX13" fmla="*/ 143773 w 987397"/>
                <a:gd name="connsiteY13" fmla="*/ 915555 h 962758"/>
                <a:gd name="connsiteX14" fmla="*/ 132944 w 987397"/>
                <a:gd name="connsiteY14" fmla="*/ 861964 h 962758"/>
                <a:gd name="connsiteX15" fmla="*/ 66303 w 987397"/>
                <a:gd name="connsiteY15" fmla="*/ 793379 h 962758"/>
                <a:gd name="connsiteX16" fmla="*/ 57417 w 987397"/>
                <a:gd name="connsiteY16" fmla="*/ 693834 h 962758"/>
                <a:gd name="connsiteX17" fmla="*/ 78 w 987397"/>
                <a:gd name="connsiteY17" fmla="*/ 565689 h 962758"/>
                <a:gd name="connsiteX18" fmla="*/ 76715 w 987397"/>
                <a:gd name="connsiteY18" fmla="*/ 389368 h 962758"/>
                <a:gd name="connsiteX19" fmla="*/ 73661 w 987397"/>
                <a:gd name="connsiteY19" fmla="*/ 251226 h 962758"/>
                <a:gd name="connsiteX20" fmla="*/ 192365 w 987397"/>
                <a:gd name="connsiteY20" fmla="*/ 181947 h 962758"/>
                <a:gd name="connsiteX21" fmla="*/ 270946 w 987397"/>
                <a:gd name="connsiteY21" fmla="*/ 79347 h 962758"/>
                <a:gd name="connsiteX22" fmla="*/ 413808 w 987397"/>
                <a:gd name="connsiteY22" fmla="*/ 350 h 962758"/>
                <a:gd name="connsiteX23" fmla="*/ 547368 w 987397"/>
                <a:gd name="connsiteY23" fmla="*/ 56023 h 962758"/>
                <a:gd name="connsiteX24" fmla="*/ 558891 w 987397"/>
                <a:gd name="connsiteY24" fmla="*/ 67130 h 962758"/>
                <a:gd name="connsiteX25" fmla="*/ 569582 w 987397"/>
                <a:gd name="connsiteY25" fmla="*/ 60882 h 962758"/>
                <a:gd name="connsiteX26" fmla="*/ 712721 w 987397"/>
                <a:gd name="connsiteY26" fmla="*/ 63243 h 962758"/>
                <a:gd name="connsiteX27" fmla="*/ 767978 w 987397"/>
                <a:gd name="connsiteY27" fmla="*/ 107531 h 962758"/>
                <a:gd name="connsiteX28" fmla="*/ 867107 w 987397"/>
                <a:gd name="connsiteY28" fmla="*/ 204161 h 962758"/>
                <a:gd name="connsiteX29" fmla="*/ 938052 w 987397"/>
                <a:gd name="connsiteY29" fmla="*/ 290239 h 962758"/>
                <a:gd name="connsiteX30" fmla="*/ 960127 w 987397"/>
                <a:gd name="connsiteY30" fmla="*/ 399780 h 962758"/>
                <a:gd name="connsiteX31" fmla="*/ 924029 w 987397"/>
                <a:gd name="connsiteY31" fmla="*/ 510849 h 962758"/>
                <a:gd name="connsiteX32" fmla="*/ 985256 w 987397"/>
                <a:gd name="connsiteY32" fmla="*/ 727849 h 962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87397" h="962758">
                  <a:moveTo>
                    <a:pt x="984562" y="727710"/>
                  </a:moveTo>
                  <a:cubicBezTo>
                    <a:pt x="978592" y="755061"/>
                    <a:pt x="960960" y="775608"/>
                    <a:pt x="939024" y="792407"/>
                  </a:cubicBezTo>
                  <a:cubicBezTo>
                    <a:pt x="930971" y="864324"/>
                    <a:pt x="897512" y="910696"/>
                    <a:pt x="845865" y="910696"/>
                  </a:cubicBezTo>
                  <a:cubicBezTo>
                    <a:pt x="858915" y="886399"/>
                    <a:pt x="871827" y="858216"/>
                    <a:pt x="877936" y="828644"/>
                  </a:cubicBezTo>
                  <a:cubicBezTo>
                    <a:pt x="817126" y="859882"/>
                    <a:pt x="729798" y="904864"/>
                    <a:pt x="657465" y="942072"/>
                  </a:cubicBezTo>
                  <a:cubicBezTo>
                    <a:pt x="715220" y="886538"/>
                    <a:pt x="769366" y="804070"/>
                    <a:pt x="802132" y="701887"/>
                  </a:cubicBezTo>
                  <a:cubicBezTo>
                    <a:pt x="813655" y="700221"/>
                    <a:pt x="824762" y="693279"/>
                    <a:pt x="835036" y="682727"/>
                  </a:cubicBezTo>
                  <a:cubicBezTo>
                    <a:pt x="823373" y="663985"/>
                    <a:pt x="812128" y="644825"/>
                    <a:pt x="804769" y="624972"/>
                  </a:cubicBezTo>
                  <a:cubicBezTo>
                    <a:pt x="783111" y="566800"/>
                    <a:pt x="806158" y="501130"/>
                    <a:pt x="802687" y="438654"/>
                  </a:cubicBezTo>
                  <a:cubicBezTo>
                    <a:pt x="799077" y="374512"/>
                    <a:pt x="764785" y="313147"/>
                    <a:pt x="714110" y="279687"/>
                  </a:cubicBezTo>
                  <a:cubicBezTo>
                    <a:pt x="581938" y="533062"/>
                    <a:pt x="286218" y="550278"/>
                    <a:pt x="210830" y="718547"/>
                  </a:cubicBezTo>
                  <a:cubicBezTo>
                    <a:pt x="248594" y="826283"/>
                    <a:pt x="310098" y="910834"/>
                    <a:pt x="372991" y="962759"/>
                  </a:cubicBezTo>
                  <a:cubicBezTo>
                    <a:pt x="303712" y="939712"/>
                    <a:pt x="224020" y="910279"/>
                    <a:pt x="163210" y="878902"/>
                  </a:cubicBezTo>
                  <a:cubicBezTo>
                    <a:pt x="157101" y="892786"/>
                    <a:pt x="150576" y="905003"/>
                    <a:pt x="143773" y="915555"/>
                  </a:cubicBezTo>
                  <a:cubicBezTo>
                    <a:pt x="140996" y="895979"/>
                    <a:pt x="137248" y="878208"/>
                    <a:pt x="132944" y="861964"/>
                  </a:cubicBezTo>
                  <a:cubicBezTo>
                    <a:pt x="94625" y="839056"/>
                    <a:pt x="68802" y="815593"/>
                    <a:pt x="66303" y="793379"/>
                  </a:cubicBezTo>
                  <a:cubicBezTo>
                    <a:pt x="62693" y="760198"/>
                    <a:pt x="67136" y="725628"/>
                    <a:pt x="57417" y="693834"/>
                  </a:cubicBezTo>
                  <a:cubicBezTo>
                    <a:pt x="43533" y="648435"/>
                    <a:pt x="2160" y="613309"/>
                    <a:pt x="78" y="565689"/>
                  </a:cubicBezTo>
                  <a:cubicBezTo>
                    <a:pt x="-2699" y="500020"/>
                    <a:pt x="69635" y="454759"/>
                    <a:pt x="76715" y="389368"/>
                  </a:cubicBezTo>
                  <a:cubicBezTo>
                    <a:pt x="81852" y="342858"/>
                    <a:pt x="52835" y="292599"/>
                    <a:pt x="73661" y="251226"/>
                  </a:cubicBezTo>
                  <a:cubicBezTo>
                    <a:pt x="95458" y="208187"/>
                    <a:pt x="153491" y="208326"/>
                    <a:pt x="192365" y="181947"/>
                  </a:cubicBezTo>
                  <a:cubicBezTo>
                    <a:pt x="227630" y="158067"/>
                    <a:pt x="244706" y="113918"/>
                    <a:pt x="270946" y="79347"/>
                  </a:cubicBezTo>
                  <a:cubicBezTo>
                    <a:pt x="305516" y="33671"/>
                    <a:pt x="358690" y="4376"/>
                    <a:pt x="413808" y="350"/>
                  </a:cubicBezTo>
                  <a:cubicBezTo>
                    <a:pt x="463789" y="-3260"/>
                    <a:pt x="509327" y="21453"/>
                    <a:pt x="547368" y="56023"/>
                  </a:cubicBezTo>
                  <a:cubicBezTo>
                    <a:pt x="551255" y="59633"/>
                    <a:pt x="555143" y="63243"/>
                    <a:pt x="558891" y="67130"/>
                  </a:cubicBezTo>
                  <a:cubicBezTo>
                    <a:pt x="562362" y="64909"/>
                    <a:pt x="565972" y="62826"/>
                    <a:pt x="569582" y="60882"/>
                  </a:cubicBezTo>
                  <a:cubicBezTo>
                    <a:pt x="614009" y="37697"/>
                    <a:pt x="668988" y="38252"/>
                    <a:pt x="712721" y="63243"/>
                  </a:cubicBezTo>
                  <a:cubicBezTo>
                    <a:pt x="733130" y="74905"/>
                    <a:pt x="750624" y="91149"/>
                    <a:pt x="767978" y="107531"/>
                  </a:cubicBezTo>
                  <a:cubicBezTo>
                    <a:pt x="801437" y="139186"/>
                    <a:pt x="834480" y="171396"/>
                    <a:pt x="867107" y="204161"/>
                  </a:cubicBezTo>
                  <a:cubicBezTo>
                    <a:pt x="893347" y="230540"/>
                    <a:pt x="919448" y="257613"/>
                    <a:pt x="938052" y="290239"/>
                  </a:cubicBezTo>
                  <a:cubicBezTo>
                    <a:pt x="956794" y="322865"/>
                    <a:pt x="967485" y="362295"/>
                    <a:pt x="960127" y="399780"/>
                  </a:cubicBezTo>
                  <a:cubicBezTo>
                    <a:pt x="952629" y="438238"/>
                    <a:pt x="926806" y="471697"/>
                    <a:pt x="924029" y="510849"/>
                  </a:cubicBezTo>
                  <a:cubicBezTo>
                    <a:pt x="918476" y="587625"/>
                    <a:pt x="1001638" y="652739"/>
                    <a:pt x="985256" y="727849"/>
                  </a:cubicBezTo>
                  <a:close/>
                </a:path>
              </a:pathLst>
            </a:custGeom>
            <a:grpFill/>
            <a:ln w="381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228554"/>
              <a:endParaRPr lang="en-US" sz="900">
                <a:solidFill>
                  <a:srgbClr val="343434"/>
                </a:solidFill>
                <a:latin typeface="Arial" panose="020B0604020202020204"/>
              </a:endParaRPr>
            </a:p>
          </p:txBody>
        </p:sp>
      </p:grpSp>
      <p:sp>
        <p:nvSpPr>
          <p:cNvPr id="3" name="Graphic 5">
            <a:extLst>
              <a:ext uri="{FF2B5EF4-FFF2-40B4-BE49-F238E27FC236}">
                <a16:creationId xmlns:a16="http://schemas.microsoft.com/office/drawing/2014/main" id="{96C5369A-B3A1-9070-062B-5D78908DA4A5}"/>
              </a:ext>
            </a:extLst>
          </p:cNvPr>
          <p:cNvSpPr/>
          <p:nvPr/>
        </p:nvSpPr>
        <p:spPr>
          <a:xfrm>
            <a:off x="4722156" y="6119370"/>
            <a:ext cx="3188260" cy="185652"/>
          </a:xfrm>
          <a:custGeom>
            <a:avLst/>
            <a:gdLst>
              <a:gd name="connsiteX0" fmla="*/ 3090358 w 3128137"/>
              <a:gd name="connsiteY0" fmla="*/ 92837 h 182151"/>
              <a:gd name="connsiteX1" fmla="*/ 9211 w 3128137"/>
              <a:gd name="connsiteY1" fmla="*/ 182086 h 182151"/>
              <a:gd name="connsiteX2" fmla="*/ 67 w 3128137"/>
              <a:gd name="connsiteY2" fmla="*/ 174942 h 182151"/>
              <a:gd name="connsiteX3" fmla="*/ 7116 w 3128137"/>
              <a:gd name="connsiteY3" fmla="*/ 165798 h 182151"/>
              <a:gd name="connsiteX4" fmla="*/ 3095216 w 3128137"/>
              <a:gd name="connsiteY4" fmla="*/ 22256 h 182151"/>
              <a:gd name="connsiteX5" fmla="*/ 3090358 w 3128137"/>
              <a:gd name="connsiteY5" fmla="*/ 92837 h 182151"/>
              <a:gd name="connsiteX6" fmla="*/ 3090358 w 3128137"/>
              <a:gd name="connsiteY6" fmla="*/ 92837 h 182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28137" h="182151">
                <a:moveTo>
                  <a:pt x="3090358" y="92837"/>
                </a:moveTo>
                <a:cubicBezTo>
                  <a:pt x="2064420" y="16351"/>
                  <a:pt x="1030482" y="58737"/>
                  <a:pt x="9211" y="182086"/>
                </a:cubicBezTo>
                <a:cubicBezTo>
                  <a:pt x="4734" y="182657"/>
                  <a:pt x="639" y="179419"/>
                  <a:pt x="67" y="174942"/>
                </a:cubicBezTo>
                <a:cubicBezTo>
                  <a:pt x="-504" y="170465"/>
                  <a:pt x="2639" y="166465"/>
                  <a:pt x="7116" y="165798"/>
                </a:cubicBezTo>
                <a:cubicBezTo>
                  <a:pt x="1028958" y="24162"/>
                  <a:pt x="2063944" y="-36418"/>
                  <a:pt x="3095216" y="22256"/>
                </a:cubicBezTo>
                <a:cubicBezTo>
                  <a:pt x="3141317" y="26162"/>
                  <a:pt x="3138364" y="94837"/>
                  <a:pt x="3090358" y="92837"/>
                </a:cubicBezTo>
                <a:lnTo>
                  <a:pt x="3090358" y="92837"/>
                </a:ln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228554"/>
            <a:endParaRPr lang="en-US" sz="900">
              <a:solidFill>
                <a:srgbClr val="343434"/>
              </a:solidFill>
              <a:latin typeface="Arial" panose="020B060402020202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3D3794-0682-E2C8-C7DA-1E055F861F06}"/>
              </a:ext>
            </a:extLst>
          </p:cNvPr>
          <p:cNvSpPr txBox="1"/>
          <p:nvPr/>
        </p:nvSpPr>
        <p:spPr>
          <a:xfrm>
            <a:off x="5774396" y="1467607"/>
            <a:ext cx="6096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4320" indent="-274320">
              <a:buClr>
                <a:srgbClr val="007DC5"/>
              </a:buClr>
              <a:buSzPct val="120000"/>
              <a:buFont typeface="Arial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ahoma"/>
                <a:cs typeface="Calibri" panose="020F0502020204030204" pitchFamily="34" charset="0"/>
              </a:rPr>
              <a:t>Small Group Product Updates</a:t>
            </a:r>
          </a:p>
          <a:p>
            <a:pPr marL="274320" indent="-274320">
              <a:buClr>
                <a:srgbClr val="007DC5"/>
              </a:buClr>
              <a:buSzPct val="120000"/>
              <a:buFont typeface="Arial"/>
              <a:buChar char="•"/>
              <a:defRPr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Tahoma"/>
              <a:cs typeface="Calibri" panose="020F0502020204030204" pitchFamily="34" charset="0"/>
            </a:endParaRPr>
          </a:p>
          <a:p>
            <a:pPr marL="274320" indent="-274320">
              <a:buClr>
                <a:srgbClr val="007DC5"/>
              </a:buClr>
              <a:buSzPct val="120000"/>
              <a:buFont typeface="Arial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ahoma"/>
                <a:cs typeface="Calibri" panose="020F0502020204030204" pitchFamily="34" charset="0"/>
              </a:rPr>
              <a:t>Underwriting Updates</a:t>
            </a:r>
          </a:p>
          <a:p>
            <a:pPr>
              <a:buClr>
                <a:srgbClr val="007DC5"/>
              </a:buClr>
              <a:buSzPct val="120000"/>
              <a:defRPr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Tahoma"/>
              <a:cs typeface="Calibri" panose="020F0502020204030204" pitchFamily="34" charset="0"/>
            </a:endParaRPr>
          </a:p>
          <a:p>
            <a:pPr marL="274320" indent="-274320">
              <a:buClr>
                <a:srgbClr val="007DC5"/>
              </a:buClr>
              <a:buSzPct val="120000"/>
              <a:buFont typeface="Arial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ahoma"/>
                <a:cs typeface="Calibri" panose="020F0502020204030204" pitchFamily="34" charset="0"/>
              </a:rPr>
              <a:t>Questions</a:t>
            </a:r>
          </a:p>
          <a:p>
            <a:pPr marL="274320" indent="-274320">
              <a:buClr>
                <a:srgbClr val="007DC5"/>
              </a:buClr>
              <a:buSzPct val="120000"/>
              <a:buFont typeface="Arial"/>
              <a:buChar char="•"/>
              <a:defRPr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Tahoma"/>
              <a:cs typeface="Calibri" panose="020F0502020204030204" pitchFamily="34" charset="0"/>
            </a:endParaRPr>
          </a:p>
          <a:p>
            <a:pPr>
              <a:buClr>
                <a:srgbClr val="007DC5"/>
              </a:buClr>
              <a:buSzPct val="120000"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Tahoma"/>
              <a:cs typeface="Calibri" panose="020F0502020204030204" pitchFamily="34" charset="0"/>
            </a:endParaRPr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buClr>
                <a:srgbClr val="007DC5"/>
              </a:buClr>
              <a:buSzPct val="120000"/>
              <a:buFont typeface="Arial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Tahom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4111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FFB4F-D9D8-8763-ED6F-8F6615EEA0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1540" y="861322"/>
            <a:ext cx="11195011" cy="2802169"/>
          </a:xfrm>
        </p:spPr>
        <p:txBody>
          <a:bodyPr>
            <a:normAutofit/>
          </a:bodyPr>
          <a:lstStyle/>
          <a:p>
            <a:r>
              <a:rPr lang="en-US" sz="6000" b="0"/>
              <a:t>Dental updates</a:t>
            </a:r>
          </a:p>
        </p:txBody>
      </p:sp>
    </p:spTree>
    <p:extLst>
      <p:ext uri="{BB962C8B-B14F-4D97-AF65-F5344CB8AC3E}">
        <p14:creationId xmlns:p14="http://schemas.microsoft.com/office/powerpoint/2010/main" val="16274354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A13DB5-F49E-EA8D-F81E-759C3C82C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2A1055-845A-D14A-971D-E1FB772C06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43434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43434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A3EB387-6B65-CF20-B272-A8E4ADA18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141" y="461571"/>
            <a:ext cx="10663860" cy="823071"/>
          </a:xfrm>
        </p:spPr>
        <p:txBody>
          <a:bodyPr>
            <a:normAutofit/>
          </a:bodyPr>
          <a:lstStyle/>
          <a:p>
            <a:r>
              <a:rPr lang="en-US" cap="none"/>
              <a:t>DENTAL</a:t>
            </a:r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E47A89-241B-D305-4F9E-152609DE5D17}"/>
              </a:ext>
            </a:extLst>
          </p:cNvPr>
          <p:cNvSpPr txBox="1"/>
          <p:nvPr/>
        </p:nvSpPr>
        <p:spPr>
          <a:xfrm>
            <a:off x="3536694" y="1324522"/>
            <a:ext cx="8062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E96B00"/>
              </a:solidFill>
              <a:effectLst/>
              <a:uLnTx/>
              <a:uFillTx/>
              <a:latin typeface="Tahoma"/>
              <a:ea typeface="Tahoma" panose="020B0604030504040204" pitchFamily="34" charset="0"/>
              <a:cs typeface="Tahoma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3FE6C56-0B58-7E09-5626-0381822A496F}"/>
              </a:ext>
            </a:extLst>
          </p:cNvPr>
          <p:cNvCxnSpPr>
            <a:cxnSpLocks/>
          </p:cNvCxnSpPr>
          <p:nvPr/>
        </p:nvCxnSpPr>
        <p:spPr>
          <a:xfrm>
            <a:off x="3129855" y="2460223"/>
            <a:ext cx="10879" cy="1937551"/>
          </a:xfrm>
          <a:prstGeom prst="line">
            <a:avLst/>
          </a:prstGeom>
          <a:noFill/>
          <a:ln w="19050" cap="flat" cmpd="sng" algn="ctr">
            <a:solidFill>
              <a:srgbClr val="E96B00"/>
            </a:solidFill>
            <a:prstDash val="solid"/>
          </a:ln>
          <a:effectLst/>
        </p:spPr>
      </p:cxnSp>
      <p:pic>
        <p:nvPicPr>
          <p:cNvPr id="8" name="Picture 7" descr="A blue outline of a tooth&#10;&#10;Description automatically generated with medium confidence">
            <a:extLst>
              <a:ext uri="{FF2B5EF4-FFF2-40B4-BE49-F238E27FC236}">
                <a16:creationId xmlns:a16="http://schemas.microsoft.com/office/drawing/2014/main" id="{C5054A2D-CFE1-1E18-8BCE-8FEAA38631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344" y="2460222"/>
            <a:ext cx="1937551" cy="193755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8F4D981-4811-18AA-22FA-AAA657D3160D}"/>
              </a:ext>
            </a:extLst>
          </p:cNvPr>
          <p:cNvSpPr txBox="1"/>
          <p:nvPr/>
        </p:nvSpPr>
        <p:spPr>
          <a:xfrm>
            <a:off x="3689684" y="2282529"/>
            <a:ext cx="7705972" cy="25391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2400" b="1">
                <a:solidFill>
                  <a:srgbClr val="0070C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Dental Blue Options LITE Package Retirement</a:t>
            </a:r>
          </a:p>
          <a:p>
            <a:pPr marL="628650" lvl="1" indent="-171450">
              <a:spcAft>
                <a:spcPts val="600"/>
              </a:spcAft>
              <a:buClr>
                <a:srgbClr val="007DC5"/>
              </a:buClr>
              <a:buFont typeface="Arial" panose="020B0604020202020204" pitchFamily="34" charset="0"/>
              <a:buChar char="•"/>
              <a:defRPr/>
            </a:pPr>
            <a:r>
              <a:rPr lang="en-US" sz="2000" b="1">
                <a:solidFill>
                  <a:srgbClr val="E96B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Lite package options will be discontinued </a:t>
            </a:r>
            <a:r>
              <a:rPr lang="en-US" sz="2000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(Pediatric Dental coverage for age 19 to 26 only plans) in the Dental Blue Options portfolio</a:t>
            </a:r>
          </a:p>
          <a:p>
            <a:pPr marL="628650" lvl="1" indent="-171450">
              <a:spcAft>
                <a:spcPts val="600"/>
              </a:spcAft>
              <a:buClr>
                <a:srgbClr val="007DC5"/>
              </a:buClr>
              <a:buFont typeface="Arial" panose="020B0604020202020204" pitchFamily="34" charset="0"/>
              <a:buChar char="•"/>
              <a:defRPr/>
            </a:pPr>
            <a:r>
              <a:rPr lang="en-US" sz="2000" b="1">
                <a:solidFill>
                  <a:srgbClr val="E96B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Groups and members will automatically be mapped </a:t>
            </a:r>
            <a:r>
              <a:rPr lang="en-US" sz="2000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into the default Dental Blue Options package provided</a:t>
            </a:r>
          </a:p>
          <a:p>
            <a:pPr marL="628650" lvl="1" indent="-171450">
              <a:spcAft>
                <a:spcPts val="600"/>
              </a:spcAft>
              <a:buClr>
                <a:srgbClr val="007DC5"/>
              </a:buClr>
              <a:buFont typeface="Arial" panose="020B0604020202020204" pitchFamily="34" charset="0"/>
              <a:buChar char="•"/>
              <a:defRPr/>
            </a:pPr>
            <a:r>
              <a:rPr lang="en-US" sz="200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Effective 1/1/2024 for Small Group plans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C4837C98-EBD6-EA01-874D-20F8E405A0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5141" y="10450"/>
            <a:ext cx="8327599" cy="484188"/>
          </a:xfrm>
        </p:spPr>
        <p:txBody>
          <a:bodyPr/>
          <a:lstStyle/>
          <a:p>
            <a:r>
              <a:rPr lang="en-US"/>
              <a:t>2024 product updates</a:t>
            </a:r>
          </a:p>
        </p:txBody>
      </p:sp>
    </p:spTree>
    <p:extLst>
      <p:ext uri="{BB962C8B-B14F-4D97-AF65-F5344CB8AC3E}">
        <p14:creationId xmlns:p14="http://schemas.microsoft.com/office/powerpoint/2010/main" val="39890366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5A5C0-3410-512C-BBD8-4EB678D7F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Dental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ACA13-6D83-F189-5404-CE519E8CF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940" y="1646470"/>
            <a:ext cx="8751411" cy="4350771"/>
          </a:xfrm>
        </p:spPr>
        <p:txBody>
          <a:bodyPr vert="horz" lIns="45714" tIns="22857" rIns="45714" bIns="22857" rtlCol="0" anchor="t">
            <a:normAutofit/>
          </a:bodyPr>
          <a:lstStyle/>
          <a:p>
            <a:pPr marL="91422" indent="-228554">
              <a:buFont typeface="Arial" panose="020B0604020202020204" pitchFamily="34" charset="0"/>
              <a:buChar char="•"/>
            </a:pPr>
            <a:r>
              <a:rPr lang="en-US" sz="1800" dirty="0">
                <a:latin typeface="Tahoma"/>
                <a:ea typeface="Tahoma"/>
                <a:cs typeface="Tahoma"/>
              </a:rPr>
              <a:t>Starting with </a:t>
            </a:r>
            <a:r>
              <a:rPr lang="en-US" sz="1800" b="1" dirty="0">
                <a:latin typeface="Tahoma"/>
                <a:ea typeface="Tahoma"/>
                <a:cs typeface="Tahoma"/>
              </a:rPr>
              <a:t>April 1, 2024 </a:t>
            </a:r>
            <a:r>
              <a:rPr lang="en-US" sz="1800" dirty="0">
                <a:latin typeface="Tahoma"/>
                <a:ea typeface="Tahoma"/>
                <a:cs typeface="Tahoma"/>
              </a:rPr>
              <a:t>renewals, we will begin moving groups to the correct group size and non-renewing single contract groups with </a:t>
            </a:r>
            <a:r>
              <a:rPr lang="en-US" sz="1800" b="1" dirty="0">
                <a:latin typeface="Tahoma"/>
                <a:ea typeface="Tahoma"/>
                <a:cs typeface="Tahoma"/>
              </a:rPr>
              <a:t>only dental</a:t>
            </a:r>
            <a:r>
              <a:rPr lang="en-US" sz="1800" dirty="0">
                <a:latin typeface="Tahoma"/>
                <a:ea typeface="Tahoma"/>
                <a:cs typeface="Tahoma"/>
              </a:rPr>
              <a:t>.</a:t>
            </a:r>
          </a:p>
          <a:p>
            <a:pPr marL="548530" lvl="1" indent="-228554"/>
            <a:r>
              <a:rPr lang="en-US" sz="1800" dirty="0">
                <a:latin typeface="Tahoma"/>
                <a:ea typeface="Tahoma"/>
                <a:cs typeface="Tahoma"/>
              </a:rPr>
              <a:t> We will communicate about dental groups with 1 contract prior to issuing non-renewal notices and provide resources to help them transition to a plan through the individual market.  </a:t>
            </a: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1422" indent="-228554">
              <a:buFont typeface="Arial" panose="020B0604020202020204" pitchFamily="34" charset="0"/>
              <a:buChar char="•"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Quick reminder on contribution that groups should be in the correct contributory or voluntary product based on the amount of employer contribution toward the dental premium. </a:t>
            </a:r>
          </a:p>
          <a:p>
            <a:pPr marL="91422" indent="-228554">
              <a:buFont typeface="Arial" panose="020B0604020202020204" pitchFamily="34" charset="0"/>
              <a:buChar char="•"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 guideline update: Groups with single contract Dental and Medical coverage with The Health Plan will qualify for dental coverage.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C2D9B0-0D03-28F4-B024-043EE1310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A1055-845A-D14A-971D-E1FB772C0617}" type="slidenum">
              <a:rPr lang="en-US" smtClean="0"/>
              <a:t>22</a:t>
            </a:fld>
            <a:endParaRPr lang="en-US" dirty="0"/>
          </a:p>
        </p:txBody>
      </p:sp>
      <p:pic>
        <p:nvPicPr>
          <p:cNvPr id="6" name="Picture 5" descr="A blue outline of a tooth&#10;&#10;Description automatically generated">
            <a:extLst>
              <a:ext uri="{FF2B5EF4-FFF2-40B4-BE49-F238E27FC236}">
                <a16:creationId xmlns:a16="http://schemas.microsoft.com/office/drawing/2014/main" id="{E2EA05F0-A84C-9C05-DC2F-E604B8F2E3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1350" y="125700"/>
            <a:ext cx="1803569" cy="163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6240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FFB4F-D9D8-8763-ED6F-8F6615EEA0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1540" y="861322"/>
            <a:ext cx="11195011" cy="2802169"/>
          </a:xfrm>
        </p:spPr>
        <p:txBody>
          <a:bodyPr>
            <a:normAutofit/>
          </a:bodyPr>
          <a:lstStyle/>
          <a:p>
            <a:r>
              <a:rPr lang="en-US" sz="6000" b="0" dirty="0"/>
              <a:t>Underwriting updates</a:t>
            </a:r>
          </a:p>
        </p:txBody>
      </p:sp>
    </p:spTree>
    <p:extLst>
      <p:ext uri="{BB962C8B-B14F-4D97-AF65-F5344CB8AC3E}">
        <p14:creationId xmlns:p14="http://schemas.microsoft.com/office/powerpoint/2010/main" val="16945837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68005A4-ACE8-FDD0-86F4-4289021AA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 Updates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9A926B3-3407-C2E3-A507-72A28E5B32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 Business Application</a:t>
            </a:r>
          </a:p>
          <a:p>
            <a:pPr marL="548530" lvl="1" indent="-228554"/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Dental eligible employees question added.</a:t>
            </a:r>
          </a:p>
          <a:p>
            <a:pPr marL="548530" lvl="1" indent="-228554"/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Updated formatting to look similar to AGIF.</a:t>
            </a:r>
          </a:p>
          <a:p>
            <a:pPr marL="548530" lvl="1" indent="-228554"/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Minor verbiage updates.</a:t>
            </a:r>
          </a:p>
          <a:p>
            <a:r>
              <a:rPr lang="en-US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Annual Group Information Form (AGIF) and Webtool</a:t>
            </a:r>
          </a:p>
          <a:p>
            <a:pPr marL="548530" lvl="1" indent="-228554"/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Dental eligible employees question added.</a:t>
            </a:r>
          </a:p>
          <a:p>
            <a:pPr marL="548530" lvl="1" indent="-228554"/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 new form is released, Webtool will also be updated.</a:t>
            </a:r>
          </a:p>
          <a:p>
            <a:r>
              <a:rPr lang="en-US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Healthy NY Recertification Form</a:t>
            </a:r>
          </a:p>
          <a:p>
            <a:pPr marL="548530" lvl="1" indent="-228554"/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Currently in development.</a:t>
            </a:r>
          </a:p>
          <a:p>
            <a:pPr marL="548530" lvl="1" indent="-228554"/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 include standard recertification questions and some questions from the AGIF.</a:t>
            </a:r>
          </a:p>
          <a:p>
            <a:pPr marL="548530" lvl="1" indent="-228554"/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will eliminate the need to collect multiple forms from Healthy NY groups.</a:t>
            </a:r>
          </a:p>
          <a:p>
            <a:pPr lvl="1" algn="l"/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 versions of the New Business and AGIF forms will be rolled out in Q4 2023. We will require new forms for New Business and renewals effective 4/1/2024. The updated HNY recert form has no current ETA, and further information will be sent once available.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0F20D4-3F71-E6B3-948A-DDE17FFCE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A1055-845A-D14A-971D-E1FB772C0617}" type="slidenum">
              <a:rPr lang="en-US" smtClean="0"/>
              <a:t>24</a:t>
            </a:fld>
            <a:endParaRPr 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860A616-7A14-6CAF-C7A3-22780C70D386}"/>
              </a:ext>
            </a:extLst>
          </p:cNvPr>
          <p:cNvGrpSpPr/>
          <p:nvPr/>
        </p:nvGrpSpPr>
        <p:grpSpPr>
          <a:xfrm>
            <a:off x="9666082" y="1327025"/>
            <a:ext cx="832895" cy="971078"/>
            <a:chOff x="7404687" y="6351083"/>
            <a:chExt cx="1666007" cy="1100377"/>
          </a:xfrm>
          <a:noFill/>
        </p:grpSpPr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C4E2082C-65BF-D448-C310-52F951DED7ED}"/>
                </a:ext>
              </a:extLst>
            </p:cNvPr>
            <p:cNvSpPr/>
            <p:nvPr/>
          </p:nvSpPr>
          <p:spPr>
            <a:xfrm>
              <a:off x="7644436" y="6557359"/>
              <a:ext cx="1426258" cy="894101"/>
            </a:xfrm>
            <a:custGeom>
              <a:avLst/>
              <a:gdLst>
                <a:gd name="connsiteX0" fmla="*/ 1348927 w 1426258"/>
                <a:gd name="connsiteY0" fmla="*/ 894102 h 894101"/>
                <a:gd name="connsiteX1" fmla="*/ 77331 w 1426258"/>
                <a:gd name="connsiteY1" fmla="*/ 894102 h 894101"/>
                <a:gd name="connsiteX2" fmla="*/ 0 w 1426258"/>
                <a:gd name="connsiteY2" fmla="*/ 816770 h 894101"/>
                <a:gd name="connsiteX3" fmla="*/ 0 w 1426258"/>
                <a:gd name="connsiteY3" fmla="*/ 77331 h 894101"/>
                <a:gd name="connsiteX4" fmla="*/ 77331 w 1426258"/>
                <a:gd name="connsiteY4" fmla="*/ 0 h 894101"/>
                <a:gd name="connsiteX5" fmla="*/ 1348927 w 1426258"/>
                <a:gd name="connsiteY5" fmla="*/ 0 h 894101"/>
                <a:gd name="connsiteX6" fmla="*/ 1426259 w 1426258"/>
                <a:gd name="connsiteY6" fmla="*/ 77331 h 894101"/>
                <a:gd name="connsiteX7" fmla="*/ 1426259 w 1426258"/>
                <a:gd name="connsiteY7" fmla="*/ 816631 h 894101"/>
                <a:gd name="connsiteX8" fmla="*/ 1348927 w 1426258"/>
                <a:gd name="connsiteY8" fmla="*/ 893963 h 894101"/>
                <a:gd name="connsiteX9" fmla="*/ 77331 w 1426258"/>
                <a:gd name="connsiteY9" fmla="*/ 11662 h 894101"/>
                <a:gd name="connsiteX10" fmla="*/ 11662 w 1426258"/>
                <a:gd name="connsiteY10" fmla="*/ 77331 h 894101"/>
                <a:gd name="connsiteX11" fmla="*/ 11662 w 1426258"/>
                <a:gd name="connsiteY11" fmla="*/ 816631 h 894101"/>
                <a:gd name="connsiteX12" fmla="*/ 77331 w 1426258"/>
                <a:gd name="connsiteY12" fmla="*/ 882301 h 894101"/>
                <a:gd name="connsiteX13" fmla="*/ 1348927 w 1426258"/>
                <a:gd name="connsiteY13" fmla="*/ 882301 h 894101"/>
                <a:gd name="connsiteX14" fmla="*/ 1414597 w 1426258"/>
                <a:gd name="connsiteY14" fmla="*/ 816631 h 894101"/>
                <a:gd name="connsiteX15" fmla="*/ 1414597 w 1426258"/>
                <a:gd name="connsiteY15" fmla="*/ 77331 h 894101"/>
                <a:gd name="connsiteX16" fmla="*/ 1348927 w 1426258"/>
                <a:gd name="connsiteY16" fmla="*/ 11662 h 894101"/>
                <a:gd name="connsiteX17" fmla="*/ 77331 w 1426258"/>
                <a:gd name="connsiteY17" fmla="*/ 11662 h 89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26258" h="894101">
                  <a:moveTo>
                    <a:pt x="1348927" y="894102"/>
                  </a:moveTo>
                  <a:lnTo>
                    <a:pt x="77331" y="894102"/>
                  </a:lnTo>
                  <a:cubicBezTo>
                    <a:pt x="34709" y="894102"/>
                    <a:pt x="0" y="859393"/>
                    <a:pt x="0" y="816770"/>
                  </a:cubicBezTo>
                  <a:lnTo>
                    <a:pt x="0" y="77331"/>
                  </a:lnTo>
                  <a:cubicBezTo>
                    <a:pt x="0" y="34709"/>
                    <a:pt x="34709" y="0"/>
                    <a:pt x="77331" y="0"/>
                  </a:cubicBezTo>
                  <a:lnTo>
                    <a:pt x="1348927" y="0"/>
                  </a:lnTo>
                  <a:cubicBezTo>
                    <a:pt x="1391550" y="0"/>
                    <a:pt x="1426259" y="34709"/>
                    <a:pt x="1426259" y="77331"/>
                  </a:cubicBezTo>
                  <a:lnTo>
                    <a:pt x="1426259" y="816631"/>
                  </a:lnTo>
                  <a:cubicBezTo>
                    <a:pt x="1426259" y="859254"/>
                    <a:pt x="1391550" y="893963"/>
                    <a:pt x="1348927" y="893963"/>
                  </a:cubicBezTo>
                  <a:close/>
                  <a:moveTo>
                    <a:pt x="77331" y="11662"/>
                  </a:moveTo>
                  <a:cubicBezTo>
                    <a:pt x="41095" y="11662"/>
                    <a:pt x="11662" y="41095"/>
                    <a:pt x="11662" y="77331"/>
                  </a:cubicBezTo>
                  <a:lnTo>
                    <a:pt x="11662" y="816631"/>
                  </a:lnTo>
                  <a:cubicBezTo>
                    <a:pt x="11662" y="852868"/>
                    <a:pt x="41095" y="882301"/>
                    <a:pt x="77331" y="882301"/>
                  </a:cubicBezTo>
                  <a:lnTo>
                    <a:pt x="1348927" y="882301"/>
                  </a:lnTo>
                  <a:cubicBezTo>
                    <a:pt x="1385163" y="882301"/>
                    <a:pt x="1414597" y="852868"/>
                    <a:pt x="1414597" y="816631"/>
                  </a:cubicBezTo>
                  <a:lnTo>
                    <a:pt x="1414597" y="77331"/>
                  </a:lnTo>
                  <a:cubicBezTo>
                    <a:pt x="1414597" y="41095"/>
                    <a:pt x="1385163" y="11662"/>
                    <a:pt x="1348927" y="11662"/>
                  </a:cubicBezTo>
                  <a:lnTo>
                    <a:pt x="77331" y="11662"/>
                  </a:lnTo>
                  <a:close/>
                </a:path>
              </a:pathLst>
            </a:custGeom>
            <a:grpFill/>
            <a:ln w="2857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EFBE85CB-81B1-5ADB-55AB-6E6CCF701A5B}"/>
                </a:ext>
              </a:extLst>
            </p:cNvPr>
            <p:cNvSpPr/>
            <p:nvPr/>
          </p:nvSpPr>
          <p:spPr>
            <a:xfrm>
              <a:off x="7404687" y="6351083"/>
              <a:ext cx="1424850" cy="1036513"/>
            </a:xfrm>
            <a:custGeom>
              <a:avLst/>
              <a:gdLst>
                <a:gd name="connsiteX0" fmla="*/ 163112 w 1424850"/>
                <a:gd name="connsiteY0" fmla="*/ 1036514 h 1036513"/>
                <a:gd name="connsiteX1" fmla="*/ 86336 w 1424850"/>
                <a:gd name="connsiteY1" fmla="*/ 968068 h 1036513"/>
                <a:gd name="connsiteX2" fmla="*/ 536 w 1424850"/>
                <a:gd name="connsiteY2" fmla="*/ 233766 h 1036513"/>
                <a:gd name="connsiteX3" fmla="*/ 68426 w 1424850"/>
                <a:gd name="connsiteY3" fmla="*/ 147965 h 1036513"/>
                <a:gd name="connsiteX4" fmla="*/ 1331414 w 1424850"/>
                <a:gd name="connsiteY4" fmla="*/ 522 h 1036513"/>
                <a:gd name="connsiteX5" fmla="*/ 1388337 w 1424850"/>
                <a:gd name="connsiteY5" fmla="*/ 16627 h 1036513"/>
                <a:gd name="connsiteX6" fmla="*/ 1417215 w 1424850"/>
                <a:gd name="connsiteY6" fmla="*/ 68413 h 1036513"/>
                <a:gd name="connsiteX7" fmla="*/ 1424851 w 1424850"/>
                <a:gd name="connsiteY7" fmla="*/ 133249 h 1036513"/>
                <a:gd name="connsiteX8" fmla="*/ 1413328 w 1424850"/>
                <a:gd name="connsiteY8" fmla="*/ 134637 h 1036513"/>
                <a:gd name="connsiteX9" fmla="*/ 1405692 w 1424850"/>
                <a:gd name="connsiteY9" fmla="*/ 69801 h 1036513"/>
                <a:gd name="connsiteX10" fmla="*/ 1381118 w 1424850"/>
                <a:gd name="connsiteY10" fmla="*/ 25929 h 1036513"/>
                <a:gd name="connsiteX11" fmla="*/ 1332664 w 1424850"/>
                <a:gd name="connsiteY11" fmla="*/ 12184 h 1036513"/>
                <a:gd name="connsiteX12" fmla="*/ 69815 w 1424850"/>
                <a:gd name="connsiteY12" fmla="*/ 159489 h 1036513"/>
                <a:gd name="connsiteX13" fmla="*/ 12198 w 1424850"/>
                <a:gd name="connsiteY13" fmla="*/ 232378 h 1036513"/>
                <a:gd name="connsiteX14" fmla="*/ 97998 w 1424850"/>
                <a:gd name="connsiteY14" fmla="*/ 966679 h 1036513"/>
                <a:gd name="connsiteX15" fmla="*/ 170887 w 1424850"/>
                <a:gd name="connsiteY15" fmla="*/ 1024296 h 1036513"/>
                <a:gd name="connsiteX16" fmla="*/ 172275 w 1424850"/>
                <a:gd name="connsiteY16" fmla="*/ 1035820 h 1036513"/>
                <a:gd name="connsiteX17" fmla="*/ 163251 w 1424850"/>
                <a:gd name="connsiteY17" fmla="*/ 1036375 h 1036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24850" h="1036513">
                  <a:moveTo>
                    <a:pt x="163112" y="1036514"/>
                  </a:moveTo>
                  <a:cubicBezTo>
                    <a:pt x="124377" y="1036514"/>
                    <a:pt x="90918" y="1007497"/>
                    <a:pt x="86336" y="968068"/>
                  </a:cubicBezTo>
                  <a:lnTo>
                    <a:pt x="536" y="233766"/>
                  </a:lnTo>
                  <a:cubicBezTo>
                    <a:pt x="-4462" y="191421"/>
                    <a:pt x="26081" y="152825"/>
                    <a:pt x="68426" y="147965"/>
                  </a:cubicBezTo>
                  <a:lnTo>
                    <a:pt x="1331414" y="522"/>
                  </a:lnTo>
                  <a:cubicBezTo>
                    <a:pt x="1351962" y="-1838"/>
                    <a:pt x="1372232" y="3854"/>
                    <a:pt x="1388337" y="16627"/>
                  </a:cubicBezTo>
                  <a:cubicBezTo>
                    <a:pt x="1404581" y="29400"/>
                    <a:pt x="1414855" y="47865"/>
                    <a:pt x="1417215" y="68413"/>
                  </a:cubicBezTo>
                  <a:lnTo>
                    <a:pt x="1424851" y="133249"/>
                  </a:lnTo>
                  <a:lnTo>
                    <a:pt x="1413328" y="134637"/>
                  </a:lnTo>
                  <a:lnTo>
                    <a:pt x="1405692" y="69801"/>
                  </a:lnTo>
                  <a:cubicBezTo>
                    <a:pt x="1403609" y="52308"/>
                    <a:pt x="1395001" y="36758"/>
                    <a:pt x="1381118" y="25929"/>
                  </a:cubicBezTo>
                  <a:cubicBezTo>
                    <a:pt x="1367373" y="15100"/>
                    <a:pt x="1350157" y="10240"/>
                    <a:pt x="1332664" y="12184"/>
                  </a:cubicBezTo>
                  <a:lnTo>
                    <a:pt x="69815" y="159489"/>
                  </a:lnTo>
                  <a:cubicBezTo>
                    <a:pt x="33856" y="163654"/>
                    <a:pt x="7894" y="196419"/>
                    <a:pt x="12198" y="232378"/>
                  </a:cubicBezTo>
                  <a:lnTo>
                    <a:pt x="97998" y="966679"/>
                  </a:lnTo>
                  <a:cubicBezTo>
                    <a:pt x="102163" y="1002638"/>
                    <a:pt x="134929" y="1028600"/>
                    <a:pt x="170887" y="1024296"/>
                  </a:cubicBezTo>
                  <a:lnTo>
                    <a:pt x="172275" y="1035820"/>
                  </a:lnTo>
                  <a:cubicBezTo>
                    <a:pt x="169221" y="1036236"/>
                    <a:pt x="166167" y="1036375"/>
                    <a:pt x="163251" y="1036375"/>
                  </a:cubicBezTo>
                  <a:close/>
                </a:path>
              </a:pathLst>
            </a:custGeom>
            <a:grpFill/>
            <a:ln w="2857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91754AC7-C7A2-3148-4590-344AD176DF8B}"/>
                </a:ext>
              </a:extLst>
            </p:cNvPr>
            <p:cNvSpPr/>
            <p:nvPr/>
          </p:nvSpPr>
          <p:spPr>
            <a:xfrm>
              <a:off x="7650128" y="6741455"/>
              <a:ext cx="388184" cy="11662"/>
            </a:xfrm>
            <a:custGeom>
              <a:avLst/>
              <a:gdLst>
                <a:gd name="connsiteX0" fmla="*/ 0 w 388184"/>
                <a:gd name="connsiteY0" fmla="*/ 0 h 11662"/>
                <a:gd name="connsiteX1" fmla="*/ 388185 w 388184"/>
                <a:gd name="connsiteY1" fmla="*/ 0 h 11662"/>
                <a:gd name="connsiteX2" fmla="*/ 388185 w 388184"/>
                <a:gd name="connsiteY2" fmla="*/ 11662 h 11662"/>
                <a:gd name="connsiteX3" fmla="*/ 0 w 388184"/>
                <a:gd name="connsiteY3" fmla="*/ 11662 h 11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184" h="11662">
                  <a:moveTo>
                    <a:pt x="0" y="0"/>
                  </a:moveTo>
                  <a:lnTo>
                    <a:pt x="388185" y="0"/>
                  </a:lnTo>
                  <a:lnTo>
                    <a:pt x="388185" y="11662"/>
                  </a:lnTo>
                  <a:lnTo>
                    <a:pt x="0" y="11662"/>
                  </a:lnTo>
                  <a:close/>
                </a:path>
              </a:pathLst>
            </a:custGeom>
            <a:grpFill/>
            <a:ln w="2857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0B841493-6565-187A-62EC-E6D81E0A7487}"/>
                </a:ext>
              </a:extLst>
            </p:cNvPr>
            <p:cNvSpPr/>
            <p:nvPr/>
          </p:nvSpPr>
          <p:spPr>
            <a:xfrm>
              <a:off x="8242401" y="6743399"/>
              <a:ext cx="818436" cy="11662"/>
            </a:xfrm>
            <a:custGeom>
              <a:avLst/>
              <a:gdLst>
                <a:gd name="connsiteX0" fmla="*/ 0 w 818436"/>
                <a:gd name="connsiteY0" fmla="*/ 0 h 11662"/>
                <a:gd name="connsiteX1" fmla="*/ 818436 w 818436"/>
                <a:gd name="connsiteY1" fmla="*/ 0 h 11662"/>
                <a:gd name="connsiteX2" fmla="*/ 818436 w 818436"/>
                <a:gd name="connsiteY2" fmla="*/ 11662 h 11662"/>
                <a:gd name="connsiteX3" fmla="*/ 0 w 818436"/>
                <a:gd name="connsiteY3" fmla="*/ 11662 h 11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436" h="11662">
                  <a:moveTo>
                    <a:pt x="0" y="0"/>
                  </a:moveTo>
                  <a:lnTo>
                    <a:pt x="818436" y="0"/>
                  </a:lnTo>
                  <a:lnTo>
                    <a:pt x="818436" y="11662"/>
                  </a:lnTo>
                  <a:lnTo>
                    <a:pt x="0" y="11662"/>
                  </a:lnTo>
                  <a:close/>
                </a:path>
              </a:pathLst>
            </a:custGeom>
            <a:grpFill/>
            <a:ln w="2857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E3FF554D-2580-322A-6A14-91C5AA310267}"/>
                </a:ext>
              </a:extLst>
            </p:cNvPr>
            <p:cNvSpPr/>
            <p:nvPr/>
          </p:nvSpPr>
          <p:spPr>
            <a:xfrm>
              <a:off x="7650128" y="6935547"/>
              <a:ext cx="1414735" cy="11662"/>
            </a:xfrm>
            <a:custGeom>
              <a:avLst/>
              <a:gdLst>
                <a:gd name="connsiteX0" fmla="*/ 0 w 1414735"/>
                <a:gd name="connsiteY0" fmla="*/ 0 h 11662"/>
                <a:gd name="connsiteX1" fmla="*/ 1414736 w 1414735"/>
                <a:gd name="connsiteY1" fmla="*/ 0 h 11662"/>
                <a:gd name="connsiteX2" fmla="*/ 1414736 w 1414735"/>
                <a:gd name="connsiteY2" fmla="*/ 11662 h 11662"/>
                <a:gd name="connsiteX3" fmla="*/ 0 w 1414735"/>
                <a:gd name="connsiteY3" fmla="*/ 11662 h 11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4735" h="11662">
                  <a:moveTo>
                    <a:pt x="0" y="0"/>
                  </a:moveTo>
                  <a:lnTo>
                    <a:pt x="1414736" y="0"/>
                  </a:lnTo>
                  <a:lnTo>
                    <a:pt x="1414736" y="11662"/>
                  </a:lnTo>
                  <a:lnTo>
                    <a:pt x="0" y="11662"/>
                  </a:lnTo>
                  <a:close/>
                </a:path>
              </a:pathLst>
            </a:custGeom>
            <a:grpFill/>
            <a:ln w="2857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4A90674D-49CE-2451-B175-0A71BD865067}"/>
                </a:ext>
              </a:extLst>
            </p:cNvPr>
            <p:cNvSpPr/>
            <p:nvPr/>
          </p:nvSpPr>
          <p:spPr>
            <a:xfrm>
              <a:off x="8573802" y="7052586"/>
              <a:ext cx="369858" cy="279753"/>
            </a:xfrm>
            <a:custGeom>
              <a:avLst/>
              <a:gdLst>
                <a:gd name="connsiteX0" fmla="*/ 309048 w 369858"/>
                <a:gd name="connsiteY0" fmla="*/ 279754 h 279753"/>
                <a:gd name="connsiteX1" fmla="*/ 60810 w 369858"/>
                <a:gd name="connsiteY1" fmla="*/ 279754 h 279753"/>
                <a:gd name="connsiteX2" fmla="*/ 0 w 369858"/>
                <a:gd name="connsiteY2" fmla="*/ 218944 h 279753"/>
                <a:gd name="connsiteX3" fmla="*/ 0 w 369858"/>
                <a:gd name="connsiteY3" fmla="*/ 60810 h 279753"/>
                <a:gd name="connsiteX4" fmla="*/ 60810 w 369858"/>
                <a:gd name="connsiteY4" fmla="*/ 0 h 279753"/>
                <a:gd name="connsiteX5" fmla="*/ 309048 w 369858"/>
                <a:gd name="connsiteY5" fmla="*/ 0 h 279753"/>
                <a:gd name="connsiteX6" fmla="*/ 369858 w 369858"/>
                <a:gd name="connsiteY6" fmla="*/ 60810 h 279753"/>
                <a:gd name="connsiteX7" fmla="*/ 369858 w 369858"/>
                <a:gd name="connsiteY7" fmla="*/ 218944 h 279753"/>
                <a:gd name="connsiteX8" fmla="*/ 309048 w 369858"/>
                <a:gd name="connsiteY8" fmla="*/ 279754 h 279753"/>
                <a:gd name="connsiteX9" fmla="*/ 60810 w 369858"/>
                <a:gd name="connsiteY9" fmla="*/ 11662 h 279753"/>
                <a:gd name="connsiteX10" fmla="*/ 11662 w 369858"/>
                <a:gd name="connsiteY10" fmla="*/ 60810 h 279753"/>
                <a:gd name="connsiteX11" fmla="*/ 11662 w 369858"/>
                <a:gd name="connsiteY11" fmla="*/ 218944 h 279753"/>
                <a:gd name="connsiteX12" fmla="*/ 60810 w 369858"/>
                <a:gd name="connsiteY12" fmla="*/ 268092 h 279753"/>
                <a:gd name="connsiteX13" fmla="*/ 309048 w 369858"/>
                <a:gd name="connsiteY13" fmla="*/ 268092 h 279753"/>
                <a:gd name="connsiteX14" fmla="*/ 358196 w 369858"/>
                <a:gd name="connsiteY14" fmla="*/ 218944 h 279753"/>
                <a:gd name="connsiteX15" fmla="*/ 358196 w 369858"/>
                <a:gd name="connsiteY15" fmla="*/ 60810 h 279753"/>
                <a:gd name="connsiteX16" fmla="*/ 309048 w 369858"/>
                <a:gd name="connsiteY16" fmla="*/ 11662 h 279753"/>
                <a:gd name="connsiteX17" fmla="*/ 60810 w 369858"/>
                <a:gd name="connsiteY17" fmla="*/ 11662 h 279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69858" h="279753">
                  <a:moveTo>
                    <a:pt x="309048" y="279754"/>
                  </a:moveTo>
                  <a:lnTo>
                    <a:pt x="60810" y="279754"/>
                  </a:lnTo>
                  <a:cubicBezTo>
                    <a:pt x="27212" y="279754"/>
                    <a:pt x="0" y="252403"/>
                    <a:pt x="0" y="218944"/>
                  </a:cubicBezTo>
                  <a:lnTo>
                    <a:pt x="0" y="60810"/>
                  </a:lnTo>
                  <a:cubicBezTo>
                    <a:pt x="0" y="27212"/>
                    <a:pt x="27351" y="0"/>
                    <a:pt x="60810" y="0"/>
                  </a:cubicBezTo>
                  <a:lnTo>
                    <a:pt x="309048" y="0"/>
                  </a:lnTo>
                  <a:cubicBezTo>
                    <a:pt x="342646" y="0"/>
                    <a:pt x="369858" y="27351"/>
                    <a:pt x="369858" y="60810"/>
                  </a:cubicBezTo>
                  <a:lnTo>
                    <a:pt x="369858" y="218944"/>
                  </a:lnTo>
                  <a:cubicBezTo>
                    <a:pt x="369858" y="252542"/>
                    <a:pt x="342508" y="279754"/>
                    <a:pt x="309048" y="279754"/>
                  </a:cubicBezTo>
                  <a:close/>
                  <a:moveTo>
                    <a:pt x="60810" y="11662"/>
                  </a:moveTo>
                  <a:cubicBezTo>
                    <a:pt x="33737" y="11662"/>
                    <a:pt x="11662" y="33737"/>
                    <a:pt x="11662" y="60810"/>
                  </a:cubicBezTo>
                  <a:lnTo>
                    <a:pt x="11662" y="218944"/>
                  </a:lnTo>
                  <a:cubicBezTo>
                    <a:pt x="11662" y="246017"/>
                    <a:pt x="33737" y="268092"/>
                    <a:pt x="60810" y="268092"/>
                  </a:cubicBezTo>
                  <a:lnTo>
                    <a:pt x="309048" y="268092"/>
                  </a:lnTo>
                  <a:cubicBezTo>
                    <a:pt x="336121" y="268092"/>
                    <a:pt x="358196" y="246017"/>
                    <a:pt x="358196" y="218944"/>
                  </a:cubicBezTo>
                  <a:lnTo>
                    <a:pt x="358196" y="60810"/>
                  </a:lnTo>
                  <a:cubicBezTo>
                    <a:pt x="358196" y="33737"/>
                    <a:pt x="336121" y="11662"/>
                    <a:pt x="309048" y="11662"/>
                  </a:cubicBezTo>
                  <a:lnTo>
                    <a:pt x="60810" y="11662"/>
                  </a:lnTo>
                  <a:close/>
                </a:path>
              </a:pathLst>
            </a:custGeom>
            <a:grpFill/>
            <a:ln w="2857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5EDE13B7-2C89-25A0-4061-402C06262E5E}"/>
                </a:ext>
              </a:extLst>
            </p:cNvPr>
            <p:cNvSpPr/>
            <p:nvPr/>
          </p:nvSpPr>
          <p:spPr>
            <a:xfrm>
              <a:off x="7724267" y="7070635"/>
              <a:ext cx="456214" cy="11662"/>
            </a:xfrm>
            <a:custGeom>
              <a:avLst/>
              <a:gdLst>
                <a:gd name="connsiteX0" fmla="*/ 0 w 456214"/>
                <a:gd name="connsiteY0" fmla="*/ 0 h 11662"/>
                <a:gd name="connsiteX1" fmla="*/ 456214 w 456214"/>
                <a:gd name="connsiteY1" fmla="*/ 0 h 11662"/>
                <a:gd name="connsiteX2" fmla="*/ 456214 w 456214"/>
                <a:gd name="connsiteY2" fmla="*/ 11662 h 11662"/>
                <a:gd name="connsiteX3" fmla="*/ 0 w 456214"/>
                <a:gd name="connsiteY3" fmla="*/ 11662 h 11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6214" h="11662">
                  <a:moveTo>
                    <a:pt x="0" y="0"/>
                  </a:moveTo>
                  <a:lnTo>
                    <a:pt x="456214" y="0"/>
                  </a:lnTo>
                  <a:lnTo>
                    <a:pt x="456214" y="11662"/>
                  </a:lnTo>
                  <a:lnTo>
                    <a:pt x="0" y="11662"/>
                  </a:lnTo>
                  <a:close/>
                </a:path>
              </a:pathLst>
            </a:custGeom>
            <a:grpFill/>
            <a:ln w="2857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DF3AB868-C31B-0ED6-7F42-85B554995679}"/>
                </a:ext>
              </a:extLst>
            </p:cNvPr>
            <p:cNvSpPr/>
            <p:nvPr/>
          </p:nvSpPr>
          <p:spPr>
            <a:xfrm>
              <a:off x="7723156" y="7175733"/>
              <a:ext cx="316128" cy="13050"/>
            </a:xfrm>
            <a:custGeom>
              <a:avLst/>
              <a:gdLst>
                <a:gd name="connsiteX0" fmla="*/ 92742 w 316128"/>
                <a:gd name="connsiteY0" fmla="*/ 12912 h 13050"/>
                <a:gd name="connsiteX1" fmla="*/ 0 w 316128"/>
                <a:gd name="connsiteY1" fmla="*/ 11523 h 13050"/>
                <a:gd name="connsiteX2" fmla="*/ 1944 w 316128"/>
                <a:gd name="connsiteY2" fmla="*/ 0 h 13050"/>
                <a:gd name="connsiteX3" fmla="*/ 316129 w 316128"/>
                <a:gd name="connsiteY3" fmla="*/ 0 h 13050"/>
                <a:gd name="connsiteX4" fmla="*/ 316129 w 316128"/>
                <a:gd name="connsiteY4" fmla="*/ 11662 h 13050"/>
                <a:gd name="connsiteX5" fmla="*/ 92742 w 316128"/>
                <a:gd name="connsiteY5" fmla="*/ 13051 h 1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6128" h="13050">
                  <a:moveTo>
                    <a:pt x="92742" y="12912"/>
                  </a:moveTo>
                  <a:cubicBezTo>
                    <a:pt x="44705" y="12912"/>
                    <a:pt x="6386" y="12495"/>
                    <a:pt x="0" y="11523"/>
                  </a:cubicBezTo>
                  <a:lnTo>
                    <a:pt x="1944" y="0"/>
                  </a:lnTo>
                  <a:cubicBezTo>
                    <a:pt x="16244" y="2360"/>
                    <a:pt x="233522" y="694"/>
                    <a:pt x="316129" y="0"/>
                  </a:cubicBezTo>
                  <a:lnTo>
                    <a:pt x="316129" y="11662"/>
                  </a:lnTo>
                  <a:cubicBezTo>
                    <a:pt x="308354" y="11662"/>
                    <a:pt x="183402" y="13051"/>
                    <a:pt x="92742" y="13051"/>
                  </a:cubicBezTo>
                  <a:close/>
                </a:path>
              </a:pathLst>
            </a:custGeom>
            <a:grpFill/>
            <a:ln w="2857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3E05318C-FA38-4182-7840-93C57D488DED}"/>
                </a:ext>
              </a:extLst>
            </p:cNvPr>
            <p:cNvSpPr/>
            <p:nvPr/>
          </p:nvSpPr>
          <p:spPr>
            <a:xfrm>
              <a:off x="8651828" y="7090905"/>
              <a:ext cx="205476" cy="205476"/>
            </a:xfrm>
            <a:custGeom>
              <a:avLst/>
              <a:gdLst>
                <a:gd name="connsiteX0" fmla="*/ 102738 w 205476"/>
                <a:gd name="connsiteY0" fmla="*/ 205477 h 205476"/>
                <a:gd name="connsiteX1" fmla="*/ 0 w 205476"/>
                <a:gd name="connsiteY1" fmla="*/ 102738 h 205476"/>
                <a:gd name="connsiteX2" fmla="*/ 102738 w 205476"/>
                <a:gd name="connsiteY2" fmla="*/ 0 h 205476"/>
                <a:gd name="connsiteX3" fmla="*/ 205477 w 205476"/>
                <a:gd name="connsiteY3" fmla="*/ 102738 h 205476"/>
                <a:gd name="connsiteX4" fmla="*/ 102738 w 205476"/>
                <a:gd name="connsiteY4" fmla="*/ 205477 h 205476"/>
                <a:gd name="connsiteX5" fmla="*/ 102738 w 205476"/>
                <a:gd name="connsiteY5" fmla="*/ 11523 h 205476"/>
                <a:gd name="connsiteX6" fmla="*/ 11662 w 205476"/>
                <a:gd name="connsiteY6" fmla="*/ 102600 h 205476"/>
                <a:gd name="connsiteX7" fmla="*/ 102738 w 205476"/>
                <a:gd name="connsiteY7" fmla="*/ 193676 h 205476"/>
                <a:gd name="connsiteX8" fmla="*/ 193815 w 205476"/>
                <a:gd name="connsiteY8" fmla="*/ 102600 h 205476"/>
                <a:gd name="connsiteX9" fmla="*/ 102738 w 205476"/>
                <a:gd name="connsiteY9" fmla="*/ 11523 h 205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5476" h="205476">
                  <a:moveTo>
                    <a:pt x="102738" y="205477"/>
                  </a:moveTo>
                  <a:cubicBezTo>
                    <a:pt x="46093" y="205477"/>
                    <a:pt x="0" y="159383"/>
                    <a:pt x="0" y="102738"/>
                  </a:cubicBezTo>
                  <a:cubicBezTo>
                    <a:pt x="0" y="46093"/>
                    <a:pt x="46093" y="0"/>
                    <a:pt x="102738" y="0"/>
                  </a:cubicBezTo>
                  <a:cubicBezTo>
                    <a:pt x="159383" y="0"/>
                    <a:pt x="205477" y="46093"/>
                    <a:pt x="205477" y="102738"/>
                  </a:cubicBezTo>
                  <a:cubicBezTo>
                    <a:pt x="205477" y="159383"/>
                    <a:pt x="159383" y="205477"/>
                    <a:pt x="102738" y="205477"/>
                  </a:cubicBezTo>
                  <a:close/>
                  <a:moveTo>
                    <a:pt x="102738" y="11523"/>
                  </a:moveTo>
                  <a:cubicBezTo>
                    <a:pt x="52480" y="11523"/>
                    <a:pt x="11662" y="52341"/>
                    <a:pt x="11662" y="102600"/>
                  </a:cubicBezTo>
                  <a:cubicBezTo>
                    <a:pt x="11662" y="152858"/>
                    <a:pt x="52480" y="193676"/>
                    <a:pt x="102738" y="193676"/>
                  </a:cubicBezTo>
                  <a:cubicBezTo>
                    <a:pt x="152997" y="193676"/>
                    <a:pt x="193815" y="152858"/>
                    <a:pt x="193815" y="102600"/>
                  </a:cubicBezTo>
                  <a:cubicBezTo>
                    <a:pt x="193815" y="52341"/>
                    <a:pt x="152997" y="11523"/>
                    <a:pt x="102738" y="11523"/>
                  </a:cubicBezTo>
                  <a:close/>
                </a:path>
              </a:pathLst>
            </a:custGeom>
            <a:grpFill/>
            <a:ln w="2857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78BF658-434D-D49F-3D7A-A719178E2ED0}"/>
              </a:ext>
            </a:extLst>
          </p:cNvPr>
          <p:cNvGrpSpPr/>
          <p:nvPr/>
        </p:nvGrpSpPr>
        <p:grpSpPr>
          <a:xfrm>
            <a:off x="9741916" y="2747610"/>
            <a:ext cx="878265" cy="823641"/>
            <a:chOff x="1722484" y="5949587"/>
            <a:chExt cx="1249381" cy="1647496"/>
          </a:xfrm>
          <a:noFill/>
        </p:grpSpPr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2AD25596-448A-B452-A4A2-726F810FD745}"/>
                </a:ext>
              </a:extLst>
            </p:cNvPr>
            <p:cNvSpPr/>
            <p:nvPr/>
          </p:nvSpPr>
          <p:spPr>
            <a:xfrm>
              <a:off x="1722484" y="6922064"/>
              <a:ext cx="504528" cy="675019"/>
            </a:xfrm>
            <a:custGeom>
              <a:avLst/>
              <a:gdLst>
                <a:gd name="connsiteX0" fmla="*/ 504529 w 504528"/>
                <a:gd name="connsiteY0" fmla="*/ 0 h 675019"/>
                <a:gd name="connsiteX1" fmla="*/ 469542 w 504528"/>
                <a:gd name="connsiteY1" fmla="*/ 92048 h 675019"/>
                <a:gd name="connsiteX2" fmla="*/ 123425 w 504528"/>
                <a:gd name="connsiteY2" fmla="*/ 229495 h 675019"/>
                <a:gd name="connsiteX3" fmla="*/ 54840 w 504528"/>
                <a:gd name="connsiteY3" fmla="*/ 304744 h 675019"/>
                <a:gd name="connsiteX4" fmla="*/ 0 w 504528"/>
                <a:gd name="connsiteY4" fmla="*/ 675019 h 675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4528" h="675019">
                  <a:moveTo>
                    <a:pt x="504529" y="0"/>
                  </a:moveTo>
                  <a:cubicBezTo>
                    <a:pt x="495921" y="41095"/>
                    <a:pt x="490784" y="66086"/>
                    <a:pt x="469542" y="92048"/>
                  </a:cubicBezTo>
                  <a:lnTo>
                    <a:pt x="123425" y="229495"/>
                  </a:lnTo>
                  <a:cubicBezTo>
                    <a:pt x="90937" y="243657"/>
                    <a:pt x="65947" y="271007"/>
                    <a:pt x="54840" y="304744"/>
                  </a:cubicBezTo>
                  <a:cubicBezTo>
                    <a:pt x="37069" y="358613"/>
                    <a:pt x="13051" y="525215"/>
                    <a:pt x="0" y="675019"/>
                  </a:cubicBezTo>
                </a:path>
              </a:pathLst>
            </a:custGeom>
            <a:grpFill/>
            <a:ln w="28575" cap="flat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22FCAA4A-2E6A-3708-A464-3B5EDB151F0A}"/>
                </a:ext>
              </a:extLst>
            </p:cNvPr>
            <p:cNvSpPr/>
            <p:nvPr/>
          </p:nvSpPr>
          <p:spPr>
            <a:xfrm>
              <a:off x="2467337" y="6922064"/>
              <a:ext cx="504528" cy="675019"/>
            </a:xfrm>
            <a:custGeom>
              <a:avLst/>
              <a:gdLst>
                <a:gd name="connsiteX0" fmla="*/ 0 w 504528"/>
                <a:gd name="connsiteY0" fmla="*/ 0 h 675019"/>
                <a:gd name="connsiteX1" fmla="*/ 34987 w 504528"/>
                <a:gd name="connsiteY1" fmla="*/ 92048 h 675019"/>
                <a:gd name="connsiteX2" fmla="*/ 381104 w 504528"/>
                <a:gd name="connsiteY2" fmla="*/ 229495 h 675019"/>
                <a:gd name="connsiteX3" fmla="*/ 449689 w 504528"/>
                <a:gd name="connsiteY3" fmla="*/ 304744 h 675019"/>
                <a:gd name="connsiteX4" fmla="*/ 504529 w 504528"/>
                <a:gd name="connsiteY4" fmla="*/ 675019 h 675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4528" h="675019">
                  <a:moveTo>
                    <a:pt x="0" y="0"/>
                  </a:moveTo>
                  <a:cubicBezTo>
                    <a:pt x="8608" y="41095"/>
                    <a:pt x="13745" y="66086"/>
                    <a:pt x="34987" y="92048"/>
                  </a:cubicBezTo>
                  <a:lnTo>
                    <a:pt x="381104" y="229495"/>
                  </a:lnTo>
                  <a:cubicBezTo>
                    <a:pt x="413591" y="243657"/>
                    <a:pt x="438582" y="271007"/>
                    <a:pt x="449689" y="304744"/>
                  </a:cubicBezTo>
                  <a:cubicBezTo>
                    <a:pt x="467460" y="358613"/>
                    <a:pt x="491478" y="525215"/>
                    <a:pt x="504529" y="675019"/>
                  </a:cubicBezTo>
                </a:path>
              </a:pathLst>
            </a:custGeom>
            <a:grpFill/>
            <a:ln w="28575" cap="flat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73C156F1-D25B-4239-9F72-FE9EE78BC9FF}"/>
                </a:ext>
              </a:extLst>
            </p:cNvPr>
            <p:cNvSpPr/>
            <p:nvPr/>
          </p:nvSpPr>
          <p:spPr>
            <a:xfrm>
              <a:off x="2561329" y="7037436"/>
              <a:ext cx="13883" cy="13883"/>
            </a:xfrm>
            <a:custGeom>
              <a:avLst/>
              <a:gdLst>
                <a:gd name="connsiteX0" fmla="*/ 0 w 13883"/>
                <a:gd name="connsiteY0" fmla="*/ 0 h 13883"/>
                <a:gd name="connsiteX1" fmla="*/ 0 w 13883"/>
                <a:gd name="connsiteY1" fmla="*/ 0 h 13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83" h="13883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 w="28575" cap="flat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3A162335-7FB9-CCB9-F5F0-9A02553AC162}"/>
                </a:ext>
              </a:extLst>
            </p:cNvPr>
            <p:cNvSpPr/>
            <p:nvPr/>
          </p:nvSpPr>
          <p:spPr>
            <a:xfrm>
              <a:off x="2135658" y="7036465"/>
              <a:ext cx="3609" cy="971"/>
            </a:xfrm>
            <a:custGeom>
              <a:avLst/>
              <a:gdLst>
                <a:gd name="connsiteX0" fmla="*/ 3610 w 3609"/>
                <a:gd name="connsiteY0" fmla="*/ 972 h 971"/>
                <a:gd name="connsiteX1" fmla="*/ 0 w 3609"/>
                <a:gd name="connsiteY1" fmla="*/ 0 h 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09" h="971">
                  <a:moveTo>
                    <a:pt x="3610" y="972"/>
                  </a:moveTo>
                  <a:cubicBezTo>
                    <a:pt x="3610" y="972"/>
                    <a:pt x="2360" y="694"/>
                    <a:pt x="0" y="0"/>
                  </a:cubicBezTo>
                </a:path>
              </a:pathLst>
            </a:custGeom>
            <a:grpFill/>
            <a:ln w="28575" cap="flat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E21A6BDD-ED99-E336-94E8-287B1BB26E4E}"/>
                </a:ext>
              </a:extLst>
            </p:cNvPr>
            <p:cNvSpPr/>
            <p:nvPr/>
          </p:nvSpPr>
          <p:spPr>
            <a:xfrm>
              <a:off x="2133948" y="7036048"/>
              <a:ext cx="28644" cy="242962"/>
            </a:xfrm>
            <a:custGeom>
              <a:avLst/>
              <a:gdLst>
                <a:gd name="connsiteX0" fmla="*/ 28644 w 28644"/>
                <a:gd name="connsiteY0" fmla="*/ 242962 h 242962"/>
                <a:gd name="connsiteX1" fmla="*/ 11984 w 28644"/>
                <a:gd name="connsiteY1" fmla="*/ 0 h 242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644" h="242962">
                  <a:moveTo>
                    <a:pt x="28644" y="242962"/>
                  </a:moveTo>
                  <a:cubicBezTo>
                    <a:pt x="-928" y="165770"/>
                    <a:pt x="-9536" y="83163"/>
                    <a:pt x="11984" y="0"/>
                  </a:cubicBezTo>
                </a:path>
              </a:pathLst>
            </a:custGeom>
            <a:grpFill/>
            <a:ln w="28575" cap="flat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D3BD2DA1-5872-C0AA-76D4-D5C085E566B2}"/>
                </a:ext>
              </a:extLst>
            </p:cNvPr>
            <p:cNvSpPr/>
            <p:nvPr/>
          </p:nvSpPr>
          <p:spPr>
            <a:xfrm>
              <a:off x="2137880" y="7269014"/>
              <a:ext cx="113289" cy="122730"/>
            </a:xfrm>
            <a:custGeom>
              <a:avLst/>
              <a:gdLst>
                <a:gd name="connsiteX0" fmla="*/ 113290 w 113289"/>
                <a:gd name="connsiteY0" fmla="*/ 61365 h 122730"/>
                <a:gd name="connsiteX1" fmla="*/ 56645 w 113289"/>
                <a:gd name="connsiteY1" fmla="*/ 122731 h 122730"/>
                <a:gd name="connsiteX2" fmla="*/ 0 w 113289"/>
                <a:gd name="connsiteY2" fmla="*/ 61365 h 122730"/>
                <a:gd name="connsiteX3" fmla="*/ 56645 w 113289"/>
                <a:gd name="connsiteY3" fmla="*/ 0 h 122730"/>
                <a:gd name="connsiteX4" fmla="*/ 113290 w 113289"/>
                <a:gd name="connsiteY4" fmla="*/ 61365 h 122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89" h="122730">
                  <a:moveTo>
                    <a:pt x="113290" y="61365"/>
                  </a:moveTo>
                  <a:cubicBezTo>
                    <a:pt x="113290" y="95241"/>
                    <a:pt x="87883" y="122731"/>
                    <a:pt x="56645" y="122731"/>
                  </a:cubicBezTo>
                  <a:cubicBezTo>
                    <a:pt x="25407" y="122731"/>
                    <a:pt x="0" y="95241"/>
                    <a:pt x="0" y="61365"/>
                  </a:cubicBezTo>
                  <a:cubicBezTo>
                    <a:pt x="0" y="27490"/>
                    <a:pt x="25407" y="0"/>
                    <a:pt x="56645" y="0"/>
                  </a:cubicBezTo>
                  <a:cubicBezTo>
                    <a:pt x="87883" y="0"/>
                    <a:pt x="113290" y="27490"/>
                    <a:pt x="113290" y="61365"/>
                  </a:cubicBezTo>
                  <a:close/>
                </a:path>
              </a:pathLst>
            </a:custGeom>
            <a:grpFill/>
            <a:ln w="28575" cap="flat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grpSp>
          <p:nvGrpSpPr>
            <p:cNvPr id="48" name="Graphic 53">
              <a:extLst>
                <a:ext uri="{FF2B5EF4-FFF2-40B4-BE49-F238E27FC236}">
                  <a16:creationId xmlns:a16="http://schemas.microsoft.com/office/drawing/2014/main" id="{DA22FEE7-1C27-C516-830C-E7F2D1D6C195}"/>
                </a:ext>
              </a:extLst>
            </p:cNvPr>
            <p:cNvGrpSpPr/>
            <p:nvPr/>
          </p:nvGrpSpPr>
          <p:grpSpPr>
            <a:xfrm>
              <a:off x="2388359" y="7041046"/>
              <a:ext cx="256063" cy="481215"/>
              <a:chOff x="2388359" y="7041046"/>
              <a:chExt cx="256063" cy="481215"/>
            </a:xfrm>
            <a:grpFill/>
          </p:grpSpPr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01DCA837-448D-E0FC-E757-EE310D998D9B}"/>
                  </a:ext>
                </a:extLst>
              </p:cNvPr>
              <p:cNvSpPr/>
              <p:nvPr/>
            </p:nvSpPr>
            <p:spPr>
              <a:xfrm>
                <a:off x="2566049" y="7041046"/>
                <a:ext cx="8695" cy="141612"/>
              </a:xfrm>
              <a:custGeom>
                <a:avLst/>
                <a:gdLst>
                  <a:gd name="connsiteX0" fmla="*/ 4581 w 8695"/>
                  <a:gd name="connsiteY0" fmla="*/ 141612 h 141612"/>
                  <a:gd name="connsiteX1" fmla="*/ 0 w 8695"/>
                  <a:gd name="connsiteY1" fmla="*/ 0 h 141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695" h="141612">
                    <a:moveTo>
                      <a:pt x="4581" y="141612"/>
                    </a:moveTo>
                    <a:cubicBezTo>
                      <a:pt x="10551" y="99545"/>
                      <a:pt x="10829" y="43317"/>
                      <a:pt x="0" y="0"/>
                    </a:cubicBezTo>
                  </a:path>
                </a:pathLst>
              </a:custGeom>
              <a:grpFill/>
              <a:ln w="28575" cap="flat">
                <a:solidFill>
                  <a:schemeClr val="accent4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sz="900" dirty="0"/>
              </a:p>
            </p:txBody>
          </p:sp>
          <p:sp>
            <p:nvSpPr>
              <p:cNvPr id="53" name="Freeform 52">
                <a:extLst>
                  <a:ext uri="{FF2B5EF4-FFF2-40B4-BE49-F238E27FC236}">
                    <a16:creationId xmlns:a16="http://schemas.microsoft.com/office/drawing/2014/main" id="{3ED97536-E2C6-C807-CC8E-85154DC80D2B}"/>
                  </a:ext>
                </a:extLst>
              </p:cNvPr>
              <p:cNvSpPr/>
              <p:nvPr/>
            </p:nvSpPr>
            <p:spPr>
              <a:xfrm>
                <a:off x="2388359" y="7178919"/>
                <a:ext cx="256063" cy="343342"/>
              </a:xfrm>
              <a:custGeom>
                <a:avLst/>
                <a:gdLst>
                  <a:gd name="connsiteX0" fmla="*/ 52738 w 256063"/>
                  <a:gd name="connsiteY0" fmla="*/ 281272 h 343342"/>
                  <a:gd name="connsiteX1" fmla="*/ 45102 w 256063"/>
                  <a:gd name="connsiteY1" fmla="*/ 314037 h 343342"/>
                  <a:gd name="connsiteX2" fmla="*/ 1647 w 256063"/>
                  <a:gd name="connsiteY2" fmla="*/ 249756 h 343342"/>
                  <a:gd name="connsiteX3" fmla="*/ 59541 w 256063"/>
                  <a:gd name="connsiteY3" fmla="*/ 75517 h 343342"/>
                  <a:gd name="connsiteX4" fmla="*/ 179634 w 256063"/>
                  <a:gd name="connsiteY4" fmla="*/ 3045 h 343342"/>
                  <a:gd name="connsiteX5" fmla="*/ 179634 w 256063"/>
                  <a:gd name="connsiteY5" fmla="*/ 3045 h 343342"/>
                  <a:gd name="connsiteX6" fmla="*/ 255022 w 256063"/>
                  <a:gd name="connsiteY6" fmla="*/ 121889 h 343342"/>
                  <a:gd name="connsiteX7" fmla="*/ 229615 w 256063"/>
                  <a:gd name="connsiteY7" fmla="*/ 303763 h 343342"/>
                  <a:gd name="connsiteX8" fmla="*/ 162280 w 256063"/>
                  <a:gd name="connsiteY8" fmla="*/ 341804 h 343342"/>
                  <a:gd name="connsiteX9" fmla="*/ 169916 w 256063"/>
                  <a:gd name="connsiteY9" fmla="*/ 309039 h 343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6063" h="343342">
                    <a:moveTo>
                      <a:pt x="52738" y="281272"/>
                    </a:moveTo>
                    <a:lnTo>
                      <a:pt x="45102" y="314037"/>
                    </a:lnTo>
                    <a:cubicBezTo>
                      <a:pt x="17058" y="307373"/>
                      <a:pt x="-6545" y="278356"/>
                      <a:pt x="1647" y="249756"/>
                    </a:cubicBezTo>
                    <a:lnTo>
                      <a:pt x="59541" y="75517"/>
                    </a:lnTo>
                    <a:cubicBezTo>
                      <a:pt x="77868" y="23593"/>
                      <a:pt x="121878" y="-10699"/>
                      <a:pt x="179634" y="3045"/>
                    </a:cubicBezTo>
                    <a:lnTo>
                      <a:pt x="179634" y="3045"/>
                    </a:lnTo>
                    <a:cubicBezTo>
                      <a:pt x="237529" y="16790"/>
                      <a:pt x="261547" y="67187"/>
                      <a:pt x="255022" y="121889"/>
                    </a:cubicBezTo>
                    <a:lnTo>
                      <a:pt x="229615" y="303763"/>
                    </a:lnTo>
                    <a:cubicBezTo>
                      <a:pt x="224200" y="333058"/>
                      <a:pt x="190324" y="348468"/>
                      <a:pt x="162280" y="341804"/>
                    </a:cubicBezTo>
                    <a:lnTo>
                      <a:pt x="169916" y="309039"/>
                    </a:lnTo>
                  </a:path>
                </a:pathLst>
              </a:custGeom>
              <a:grpFill/>
              <a:ln w="28575" cap="rnd">
                <a:solidFill>
                  <a:schemeClr val="accent4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sz="900" dirty="0"/>
              </a:p>
            </p:txBody>
          </p:sp>
        </p:grp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BF491EAD-3B4C-B91C-6715-D063D98C73EA}"/>
                </a:ext>
              </a:extLst>
            </p:cNvPr>
            <p:cNvSpPr/>
            <p:nvPr/>
          </p:nvSpPr>
          <p:spPr>
            <a:xfrm>
              <a:off x="2185084" y="7016333"/>
              <a:ext cx="323070" cy="248932"/>
            </a:xfrm>
            <a:custGeom>
              <a:avLst/>
              <a:gdLst>
                <a:gd name="connsiteX0" fmla="*/ 0 w 323070"/>
                <a:gd name="connsiteY0" fmla="*/ 416 h 248932"/>
                <a:gd name="connsiteX1" fmla="*/ 8608 w 323070"/>
                <a:gd name="connsiteY1" fmla="*/ 75665 h 248932"/>
                <a:gd name="connsiteX2" fmla="*/ 21520 w 323070"/>
                <a:gd name="connsiteY2" fmla="*/ 106070 h 248932"/>
                <a:gd name="connsiteX3" fmla="*/ 119815 w 323070"/>
                <a:gd name="connsiteY3" fmla="*/ 230745 h 248932"/>
                <a:gd name="connsiteX4" fmla="*/ 161466 w 323070"/>
                <a:gd name="connsiteY4" fmla="*/ 248932 h 248932"/>
                <a:gd name="connsiteX5" fmla="*/ 203117 w 323070"/>
                <a:gd name="connsiteY5" fmla="*/ 230745 h 248932"/>
                <a:gd name="connsiteX6" fmla="*/ 301551 w 323070"/>
                <a:gd name="connsiteY6" fmla="*/ 106070 h 248932"/>
                <a:gd name="connsiteX7" fmla="*/ 314463 w 323070"/>
                <a:gd name="connsiteY7" fmla="*/ 75665 h 248932"/>
                <a:gd name="connsiteX8" fmla="*/ 323071 w 323070"/>
                <a:gd name="connsiteY8" fmla="*/ 0 h 2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3070" h="248932">
                  <a:moveTo>
                    <a:pt x="0" y="416"/>
                  </a:moveTo>
                  <a:lnTo>
                    <a:pt x="8608" y="75665"/>
                  </a:lnTo>
                  <a:cubicBezTo>
                    <a:pt x="9857" y="86911"/>
                    <a:pt x="15966" y="96213"/>
                    <a:pt x="21520" y="106070"/>
                  </a:cubicBezTo>
                  <a:cubicBezTo>
                    <a:pt x="43039" y="143556"/>
                    <a:pt x="78720" y="186595"/>
                    <a:pt x="119815" y="230745"/>
                  </a:cubicBezTo>
                  <a:cubicBezTo>
                    <a:pt x="130644" y="242268"/>
                    <a:pt x="145639" y="248932"/>
                    <a:pt x="161466" y="248932"/>
                  </a:cubicBezTo>
                  <a:cubicBezTo>
                    <a:pt x="177293" y="248932"/>
                    <a:pt x="192287" y="242407"/>
                    <a:pt x="203117" y="230745"/>
                  </a:cubicBezTo>
                  <a:cubicBezTo>
                    <a:pt x="244351" y="186456"/>
                    <a:pt x="280032" y="143556"/>
                    <a:pt x="301551" y="106070"/>
                  </a:cubicBezTo>
                  <a:cubicBezTo>
                    <a:pt x="307105" y="96352"/>
                    <a:pt x="313213" y="86911"/>
                    <a:pt x="314463" y="75665"/>
                  </a:cubicBezTo>
                  <a:lnTo>
                    <a:pt x="323071" y="0"/>
                  </a:lnTo>
                </a:path>
              </a:pathLst>
            </a:custGeom>
            <a:grpFill/>
            <a:ln w="28575" cap="flat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5CD228D8-2B80-7DEB-BB58-6372637FEBBA}"/>
                </a:ext>
              </a:extLst>
            </p:cNvPr>
            <p:cNvSpPr/>
            <p:nvPr/>
          </p:nvSpPr>
          <p:spPr>
            <a:xfrm>
              <a:off x="2066379" y="6229135"/>
              <a:ext cx="624482" cy="741382"/>
            </a:xfrm>
            <a:custGeom>
              <a:avLst/>
              <a:gdLst>
                <a:gd name="connsiteX0" fmla="*/ 624483 w 624482"/>
                <a:gd name="connsiteY0" fmla="*/ 403040 h 741382"/>
                <a:gd name="connsiteX1" fmla="*/ 591579 w 624482"/>
                <a:gd name="connsiteY1" fmla="*/ 422199 h 741382"/>
                <a:gd name="connsiteX2" fmla="*/ 446912 w 624482"/>
                <a:gd name="connsiteY2" fmla="*/ 662385 h 741382"/>
                <a:gd name="connsiteX3" fmla="*/ 292943 w 624482"/>
                <a:gd name="connsiteY3" fmla="*/ 741382 h 741382"/>
                <a:gd name="connsiteX4" fmla="*/ 162160 w 624482"/>
                <a:gd name="connsiteY4" fmla="*/ 683072 h 741382"/>
                <a:gd name="connsiteX5" fmla="*/ 0 w 624482"/>
                <a:gd name="connsiteY5" fmla="*/ 438860 h 741382"/>
                <a:gd name="connsiteX6" fmla="*/ 503279 w 624482"/>
                <a:gd name="connsiteY6" fmla="*/ 0 h 741382"/>
                <a:gd name="connsiteX7" fmla="*/ 591856 w 624482"/>
                <a:gd name="connsiteY7" fmla="*/ 158967 h 741382"/>
                <a:gd name="connsiteX8" fmla="*/ 593939 w 624482"/>
                <a:gd name="connsiteY8" fmla="*/ 345284 h 741382"/>
                <a:gd name="connsiteX9" fmla="*/ 624205 w 624482"/>
                <a:gd name="connsiteY9" fmla="*/ 403040 h 741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4482" h="741382">
                  <a:moveTo>
                    <a:pt x="624483" y="403040"/>
                  </a:moveTo>
                  <a:cubicBezTo>
                    <a:pt x="614209" y="413591"/>
                    <a:pt x="603102" y="420672"/>
                    <a:pt x="591579" y="422199"/>
                  </a:cubicBezTo>
                  <a:cubicBezTo>
                    <a:pt x="558814" y="524382"/>
                    <a:pt x="504668" y="606851"/>
                    <a:pt x="446912" y="662385"/>
                  </a:cubicBezTo>
                  <a:cubicBezTo>
                    <a:pt x="394155" y="713199"/>
                    <a:pt x="338204" y="741382"/>
                    <a:pt x="292943" y="741382"/>
                  </a:cubicBezTo>
                  <a:cubicBezTo>
                    <a:pt x="254208" y="741382"/>
                    <a:pt x="207837" y="720835"/>
                    <a:pt x="162160" y="683072"/>
                  </a:cubicBezTo>
                  <a:cubicBezTo>
                    <a:pt x="99267" y="631147"/>
                    <a:pt x="37763" y="546596"/>
                    <a:pt x="0" y="438860"/>
                  </a:cubicBezTo>
                  <a:cubicBezTo>
                    <a:pt x="75388" y="270591"/>
                    <a:pt x="371108" y="253375"/>
                    <a:pt x="503279" y="0"/>
                  </a:cubicBezTo>
                  <a:cubicBezTo>
                    <a:pt x="554093" y="33459"/>
                    <a:pt x="588247" y="94686"/>
                    <a:pt x="591856" y="158967"/>
                  </a:cubicBezTo>
                  <a:cubicBezTo>
                    <a:pt x="595466" y="221443"/>
                    <a:pt x="572419" y="287112"/>
                    <a:pt x="593939" y="345284"/>
                  </a:cubicBezTo>
                  <a:cubicBezTo>
                    <a:pt x="601297" y="365138"/>
                    <a:pt x="612543" y="384297"/>
                    <a:pt x="624205" y="403040"/>
                  </a:cubicBezTo>
                  <a:close/>
                </a:path>
              </a:pathLst>
            </a:custGeom>
            <a:grpFill/>
            <a:ln w="2857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1AB15B07-2B87-B64F-84E4-93A79F8C666D}"/>
                </a:ext>
              </a:extLst>
            </p:cNvPr>
            <p:cNvSpPr/>
            <p:nvPr/>
          </p:nvSpPr>
          <p:spPr>
            <a:xfrm>
              <a:off x="1855827" y="5949587"/>
              <a:ext cx="987397" cy="962758"/>
            </a:xfrm>
            <a:custGeom>
              <a:avLst/>
              <a:gdLst>
                <a:gd name="connsiteX0" fmla="*/ 984562 w 987397"/>
                <a:gd name="connsiteY0" fmla="*/ 727710 h 962758"/>
                <a:gd name="connsiteX1" fmla="*/ 939024 w 987397"/>
                <a:gd name="connsiteY1" fmla="*/ 792407 h 962758"/>
                <a:gd name="connsiteX2" fmla="*/ 845865 w 987397"/>
                <a:gd name="connsiteY2" fmla="*/ 910696 h 962758"/>
                <a:gd name="connsiteX3" fmla="*/ 877936 w 987397"/>
                <a:gd name="connsiteY3" fmla="*/ 828644 h 962758"/>
                <a:gd name="connsiteX4" fmla="*/ 657465 w 987397"/>
                <a:gd name="connsiteY4" fmla="*/ 942072 h 962758"/>
                <a:gd name="connsiteX5" fmla="*/ 802132 w 987397"/>
                <a:gd name="connsiteY5" fmla="*/ 701887 h 962758"/>
                <a:gd name="connsiteX6" fmla="*/ 835036 w 987397"/>
                <a:gd name="connsiteY6" fmla="*/ 682727 h 962758"/>
                <a:gd name="connsiteX7" fmla="*/ 804769 w 987397"/>
                <a:gd name="connsiteY7" fmla="*/ 624972 h 962758"/>
                <a:gd name="connsiteX8" fmla="*/ 802687 w 987397"/>
                <a:gd name="connsiteY8" fmla="*/ 438654 h 962758"/>
                <a:gd name="connsiteX9" fmla="*/ 714110 w 987397"/>
                <a:gd name="connsiteY9" fmla="*/ 279687 h 962758"/>
                <a:gd name="connsiteX10" fmla="*/ 210830 w 987397"/>
                <a:gd name="connsiteY10" fmla="*/ 718547 h 962758"/>
                <a:gd name="connsiteX11" fmla="*/ 372991 w 987397"/>
                <a:gd name="connsiteY11" fmla="*/ 962759 h 962758"/>
                <a:gd name="connsiteX12" fmla="*/ 163210 w 987397"/>
                <a:gd name="connsiteY12" fmla="*/ 878902 h 962758"/>
                <a:gd name="connsiteX13" fmla="*/ 143773 w 987397"/>
                <a:gd name="connsiteY13" fmla="*/ 915555 h 962758"/>
                <a:gd name="connsiteX14" fmla="*/ 132944 w 987397"/>
                <a:gd name="connsiteY14" fmla="*/ 861964 h 962758"/>
                <a:gd name="connsiteX15" fmla="*/ 66303 w 987397"/>
                <a:gd name="connsiteY15" fmla="*/ 793379 h 962758"/>
                <a:gd name="connsiteX16" fmla="*/ 57417 w 987397"/>
                <a:gd name="connsiteY16" fmla="*/ 693834 h 962758"/>
                <a:gd name="connsiteX17" fmla="*/ 78 w 987397"/>
                <a:gd name="connsiteY17" fmla="*/ 565689 h 962758"/>
                <a:gd name="connsiteX18" fmla="*/ 76715 w 987397"/>
                <a:gd name="connsiteY18" fmla="*/ 389368 h 962758"/>
                <a:gd name="connsiteX19" fmla="*/ 73661 w 987397"/>
                <a:gd name="connsiteY19" fmla="*/ 251226 h 962758"/>
                <a:gd name="connsiteX20" fmla="*/ 192365 w 987397"/>
                <a:gd name="connsiteY20" fmla="*/ 181947 h 962758"/>
                <a:gd name="connsiteX21" fmla="*/ 270946 w 987397"/>
                <a:gd name="connsiteY21" fmla="*/ 79347 h 962758"/>
                <a:gd name="connsiteX22" fmla="*/ 413808 w 987397"/>
                <a:gd name="connsiteY22" fmla="*/ 350 h 962758"/>
                <a:gd name="connsiteX23" fmla="*/ 547368 w 987397"/>
                <a:gd name="connsiteY23" fmla="*/ 56023 h 962758"/>
                <a:gd name="connsiteX24" fmla="*/ 558891 w 987397"/>
                <a:gd name="connsiteY24" fmla="*/ 67130 h 962758"/>
                <a:gd name="connsiteX25" fmla="*/ 569582 w 987397"/>
                <a:gd name="connsiteY25" fmla="*/ 60882 h 962758"/>
                <a:gd name="connsiteX26" fmla="*/ 712721 w 987397"/>
                <a:gd name="connsiteY26" fmla="*/ 63243 h 962758"/>
                <a:gd name="connsiteX27" fmla="*/ 767978 w 987397"/>
                <a:gd name="connsiteY27" fmla="*/ 107531 h 962758"/>
                <a:gd name="connsiteX28" fmla="*/ 867107 w 987397"/>
                <a:gd name="connsiteY28" fmla="*/ 204161 h 962758"/>
                <a:gd name="connsiteX29" fmla="*/ 938052 w 987397"/>
                <a:gd name="connsiteY29" fmla="*/ 290239 h 962758"/>
                <a:gd name="connsiteX30" fmla="*/ 960127 w 987397"/>
                <a:gd name="connsiteY30" fmla="*/ 399780 h 962758"/>
                <a:gd name="connsiteX31" fmla="*/ 924029 w 987397"/>
                <a:gd name="connsiteY31" fmla="*/ 510849 h 962758"/>
                <a:gd name="connsiteX32" fmla="*/ 985256 w 987397"/>
                <a:gd name="connsiteY32" fmla="*/ 727849 h 962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87397" h="962758">
                  <a:moveTo>
                    <a:pt x="984562" y="727710"/>
                  </a:moveTo>
                  <a:cubicBezTo>
                    <a:pt x="978592" y="755061"/>
                    <a:pt x="960960" y="775608"/>
                    <a:pt x="939024" y="792407"/>
                  </a:cubicBezTo>
                  <a:cubicBezTo>
                    <a:pt x="930971" y="864324"/>
                    <a:pt x="897512" y="910696"/>
                    <a:pt x="845865" y="910696"/>
                  </a:cubicBezTo>
                  <a:cubicBezTo>
                    <a:pt x="858915" y="886399"/>
                    <a:pt x="871827" y="858216"/>
                    <a:pt x="877936" y="828644"/>
                  </a:cubicBezTo>
                  <a:cubicBezTo>
                    <a:pt x="817126" y="859882"/>
                    <a:pt x="729798" y="904864"/>
                    <a:pt x="657465" y="942072"/>
                  </a:cubicBezTo>
                  <a:cubicBezTo>
                    <a:pt x="715220" y="886538"/>
                    <a:pt x="769366" y="804070"/>
                    <a:pt x="802132" y="701887"/>
                  </a:cubicBezTo>
                  <a:cubicBezTo>
                    <a:pt x="813655" y="700221"/>
                    <a:pt x="824762" y="693279"/>
                    <a:pt x="835036" y="682727"/>
                  </a:cubicBezTo>
                  <a:cubicBezTo>
                    <a:pt x="823373" y="663985"/>
                    <a:pt x="812128" y="644825"/>
                    <a:pt x="804769" y="624972"/>
                  </a:cubicBezTo>
                  <a:cubicBezTo>
                    <a:pt x="783111" y="566800"/>
                    <a:pt x="806158" y="501130"/>
                    <a:pt x="802687" y="438654"/>
                  </a:cubicBezTo>
                  <a:cubicBezTo>
                    <a:pt x="799077" y="374512"/>
                    <a:pt x="764785" y="313147"/>
                    <a:pt x="714110" y="279687"/>
                  </a:cubicBezTo>
                  <a:cubicBezTo>
                    <a:pt x="581938" y="533062"/>
                    <a:pt x="286218" y="550278"/>
                    <a:pt x="210830" y="718547"/>
                  </a:cubicBezTo>
                  <a:cubicBezTo>
                    <a:pt x="248594" y="826283"/>
                    <a:pt x="310098" y="910834"/>
                    <a:pt x="372991" y="962759"/>
                  </a:cubicBezTo>
                  <a:cubicBezTo>
                    <a:pt x="303712" y="939712"/>
                    <a:pt x="224020" y="910279"/>
                    <a:pt x="163210" y="878902"/>
                  </a:cubicBezTo>
                  <a:cubicBezTo>
                    <a:pt x="157101" y="892786"/>
                    <a:pt x="150576" y="905003"/>
                    <a:pt x="143773" y="915555"/>
                  </a:cubicBezTo>
                  <a:cubicBezTo>
                    <a:pt x="140996" y="895979"/>
                    <a:pt x="137248" y="878208"/>
                    <a:pt x="132944" y="861964"/>
                  </a:cubicBezTo>
                  <a:cubicBezTo>
                    <a:pt x="94625" y="839056"/>
                    <a:pt x="68802" y="815593"/>
                    <a:pt x="66303" y="793379"/>
                  </a:cubicBezTo>
                  <a:cubicBezTo>
                    <a:pt x="62693" y="760198"/>
                    <a:pt x="67136" y="725628"/>
                    <a:pt x="57417" y="693834"/>
                  </a:cubicBezTo>
                  <a:cubicBezTo>
                    <a:pt x="43533" y="648435"/>
                    <a:pt x="2160" y="613309"/>
                    <a:pt x="78" y="565689"/>
                  </a:cubicBezTo>
                  <a:cubicBezTo>
                    <a:pt x="-2699" y="500020"/>
                    <a:pt x="69635" y="454759"/>
                    <a:pt x="76715" y="389368"/>
                  </a:cubicBezTo>
                  <a:cubicBezTo>
                    <a:pt x="81852" y="342858"/>
                    <a:pt x="52835" y="292599"/>
                    <a:pt x="73661" y="251226"/>
                  </a:cubicBezTo>
                  <a:cubicBezTo>
                    <a:pt x="95458" y="208187"/>
                    <a:pt x="153491" y="208326"/>
                    <a:pt x="192365" y="181947"/>
                  </a:cubicBezTo>
                  <a:cubicBezTo>
                    <a:pt x="227630" y="158067"/>
                    <a:pt x="244706" y="113918"/>
                    <a:pt x="270946" y="79347"/>
                  </a:cubicBezTo>
                  <a:cubicBezTo>
                    <a:pt x="305516" y="33671"/>
                    <a:pt x="358690" y="4376"/>
                    <a:pt x="413808" y="350"/>
                  </a:cubicBezTo>
                  <a:cubicBezTo>
                    <a:pt x="463789" y="-3260"/>
                    <a:pt x="509327" y="21453"/>
                    <a:pt x="547368" y="56023"/>
                  </a:cubicBezTo>
                  <a:cubicBezTo>
                    <a:pt x="551255" y="59633"/>
                    <a:pt x="555143" y="63243"/>
                    <a:pt x="558891" y="67130"/>
                  </a:cubicBezTo>
                  <a:cubicBezTo>
                    <a:pt x="562362" y="64909"/>
                    <a:pt x="565972" y="62826"/>
                    <a:pt x="569582" y="60882"/>
                  </a:cubicBezTo>
                  <a:cubicBezTo>
                    <a:pt x="614009" y="37697"/>
                    <a:pt x="668988" y="38252"/>
                    <a:pt x="712721" y="63243"/>
                  </a:cubicBezTo>
                  <a:cubicBezTo>
                    <a:pt x="733130" y="74905"/>
                    <a:pt x="750624" y="91149"/>
                    <a:pt x="767978" y="107531"/>
                  </a:cubicBezTo>
                  <a:cubicBezTo>
                    <a:pt x="801437" y="139186"/>
                    <a:pt x="834480" y="171396"/>
                    <a:pt x="867107" y="204161"/>
                  </a:cubicBezTo>
                  <a:cubicBezTo>
                    <a:pt x="893347" y="230540"/>
                    <a:pt x="919448" y="257613"/>
                    <a:pt x="938052" y="290239"/>
                  </a:cubicBezTo>
                  <a:cubicBezTo>
                    <a:pt x="956794" y="322865"/>
                    <a:pt x="967485" y="362295"/>
                    <a:pt x="960127" y="399780"/>
                  </a:cubicBezTo>
                  <a:cubicBezTo>
                    <a:pt x="952629" y="438238"/>
                    <a:pt x="926806" y="471697"/>
                    <a:pt x="924029" y="510849"/>
                  </a:cubicBezTo>
                  <a:cubicBezTo>
                    <a:pt x="918476" y="587625"/>
                    <a:pt x="1001638" y="652739"/>
                    <a:pt x="985256" y="727849"/>
                  </a:cubicBezTo>
                  <a:close/>
                </a:path>
              </a:pathLst>
            </a:custGeom>
            <a:grpFill/>
            <a:ln w="2857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D25A891-CE42-EEBD-2CC6-55D16D6A567A}"/>
              </a:ext>
            </a:extLst>
          </p:cNvPr>
          <p:cNvGrpSpPr/>
          <p:nvPr/>
        </p:nvGrpSpPr>
        <p:grpSpPr>
          <a:xfrm>
            <a:off x="9851369" y="4347215"/>
            <a:ext cx="836035" cy="746422"/>
            <a:chOff x="11534118" y="6111481"/>
            <a:chExt cx="1318938" cy="1493038"/>
          </a:xfrm>
          <a:noFill/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3E2FF1FA-AD09-39B3-1F44-B5B4084D28F6}"/>
                </a:ext>
              </a:extLst>
            </p:cNvPr>
            <p:cNvSpPr/>
            <p:nvPr/>
          </p:nvSpPr>
          <p:spPr>
            <a:xfrm>
              <a:off x="12170401" y="6779697"/>
              <a:ext cx="679045" cy="824822"/>
            </a:xfrm>
            <a:custGeom>
              <a:avLst/>
              <a:gdLst>
                <a:gd name="connsiteX0" fmla="*/ 580472 w 679045"/>
                <a:gd name="connsiteY0" fmla="*/ 824823 h 824822"/>
                <a:gd name="connsiteX1" fmla="*/ 94964 w 679045"/>
                <a:gd name="connsiteY1" fmla="*/ 824823 h 824822"/>
                <a:gd name="connsiteX2" fmla="*/ 49703 w 679045"/>
                <a:gd name="connsiteY2" fmla="*/ 779562 h 824822"/>
                <a:gd name="connsiteX3" fmla="*/ 49703 w 679045"/>
                <a:gd name="connsiteY3" fmla="*/ 106765 h 824822"/>
                <a:gd name="connsiteX4" fmla="*/ 13189 w 679045"/>
                <a:gd name="connsiteY4" fmla="*/ 106765 h 824822"/>
                <a:gd name="connsiteX5" fmla="*/ 0 w 679045"/>
                <a:gd name="connsiteY5" fmla="*/ 93575 h 824822"/>
                <a:gd name="connsiteX6" fmla="*/ 0 w 679045"/>
                <a:gd name="connsiteY6" fmla="*/ 55673 h 824822"/>
                <a:gd name="connsiteX7" fmla="*/ 13189 w 679045"/>
                <a:gd name="connsiteY7" fmla="*/ 42484 h 824822"/>
                <a:gd name="connsiteX8" fmla="*/ 49703 w 679045"/>
                <a:gd name="connsiteY8" fmla="*/ 42484 h 824822"/>
                <a:gd name="connsiteX9" fmla="*/ 49703 w 679045"/>
                <a:gd name="connsiteY9" fmla="*/ 0 h 824822"/>
                <a:gd name="connsiteX10" fmla="*/ 64142 w 679045"/>
                <a:gd name="connsiteY10" fmla="*/ 0 h 824822"/>
                <a:gd name="connsiteX11" fmla="*/ 64142 w 679045"/>
                <a:gd name="connsiteY11" fmla="*/ 57061 h 824822"/>
                <a:gd name="connsiteX12" fmla="*/ 14439 w 679045"/>
                <a:gd name="connsiteY12" fmla="*/ 57061 h 824822"/>
                <a:gd name="connsiteX13" fmla="*/ 14439 w 679045"/>
                <a:gd name="connsiteY13" fmla="*/ 92326 h 824822"/>
                <a:gd name="connsiteX14" fmla="*/ 64142 w 679045"/>
                <a:gd name="connsiteY14" fmla="*/ 92326 h 824822"/>
                <a:gd name="connsiteX15" fmla="*/ 64142 w 679045"/>
                <a:gd name="connsiteY15" fmla="*/ 779701 h 824822"/>
                <a:gd name="connsiteX16" fmla="*/ 94825 w 679045"/>
                <a:gd name="connsiteY16" fmla="*/ 810384 h 824822"/>
                <a:gd name="connsiteX17" fmla="*/ 580333 w 679045"/>
                <a:gd name="connsiteY17" fmla="*/ 810384 h 824822"/>
                <a:gd name="connsiteX18" fmla="*/ 611155 w 679045"/>
                <a:gd name="connsiteY18" fmla="*/ 779562 h 824822"/>
                <a:gd name="connsiteX19" fmla="*/ 611155 w 679045"/>
                <a:gd name="connsiteY19" fmla="*/ 92326 h 824822"/>
                <a:gd name="connsiteX20" fmla="*/ 664606 w 679045"/>
                <a:gd name="connsiteY20" fmla="*/ 92326 h 824822"/>
                <a:gd name="connsiteX21" fmla="*/ 664606 w 679045"/>
                <a:gd name="connsiteY21" fmla="*/ 57061 h 824822"/>
                <a:gd name="connsiteX22" fmla="*/ 611155 w 679045"/>
                <a:gd name="connsiteY22" fmla="*/ 57061 h 824822"/>
                <a:gd name="connsiteX23" fmla="*/ 611155 w 679045"/>
                <a:gd name="connsiteY23" fmla="*/ 0 h 824822"/>
                <a:gd name="connsiteX24" fmla="*/ 625594 w 679045"/>
                <a:gd name="connsiteY24" fmla="*/ 0 h 824822"/>
                <a:gd name="connsiteX25" fmla="*/ 625594 w 679045"/>
                <a:gd name="connsiteY25" fmla="*/ 42484 h 824822"/>
                <a:gd name="connsiteX26" fmla="*/ 665856 w 679045"/>
                <a:gd name="connsiteY26" fmla="*/ 42484 h 824822"/>
                <a:gd name="connsiteX27" fmla="*/ 679045 w 679045"/>
                <a:gd name="connsiteY27" fmla="*/ 55673 h 824822"/>
                <a:gd name="connsiteX28" fmla="*/ 679045 w 679045"/>
                <a:gd name="connsiteY28" fmla="*/ 93575 h 824822"/>
                <a:gd name="connsiteX29" fmla="*/ 665856 w 679045"/>
                <a:gd name="connsiteY29" fmla="*/ 106765 h 824822"/>
                <a:gd name="connsiteX30" fmla="*/ 625594 w 679045"/>
                <a:gd name="connsiteY30" fmla="*/ 106765 h 824822"/>
                <a:gd name="connsiteX31" fmla="*/ 625594 w 679045"/>
                <a:gd name="connsiteY31" fmla="*/ 779562 h 824822"/>
                <a:gd name="connsiteX32" fmla="*/ 580333 w 679045"/>
                <a:gd name="connsiteY32" fmla="*/ 824823 h 824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79045" h="824822">
                  <a:moveTo>
                    <a:pt x="580472" y="824823"/>
                  </a:moveTo>
                  <a:lnTo>
                    <a:pt x="94964" y="824823"/>
                  </a:lnTo>
                  <a:cubicBezTo>
                    <a:pt x="69973" y="824823"/>
                    <a:pt x="49703" y="804553"/>
                    <a:pt x="49703" y="779562"/>
                  </a:cubicBezTo>
                  <a:lnTo>
                    <a:pt x="49703" y="106765"/>
                  </a:lnTo>
                  <a:lnTo>
                    <a:pt x="13189" y="106765"/>
                  </a:lnTo>
                  <a:cubicBezTo>
                    <a:pt x="5970" y="106765"/>
                    <a:pt x="0" y="100795"/>
                    <a:pt x="0" y="93575"/>
                  </a:cubicBezTo>
                  <a:lnTo>
                    <a:pt x="0" y="55673"/>
                  </a:lnTo>
                  <a:cubicBezTo>
                    <a:pt x="0" y="48454"/>
                    <a:pt x="5970" y="42484"/>
                    <a:pt x="13189" y="42484"/>
                  </a:cubicBezTo>
                  <a:lnTo>
                    <a:pt x="49703" y="42484"/>
                  </a:lnTo>
                  <a:lnTo>
                    <a:pt x="49703" y="0"/>
                  </a:lnTo>
                  <a:lnTo>
                    <a:pt x="64142" y="0"/>
                  </a:lnTo>
                  <a:lnTo>
                    <a:pt x="64142" y="57061"/>
                  </a:lnTo>
                  <a:lnTo>
                    <a:pt x="14439" y="57061"/>
                  </a:lnTo>
                  <a:lnTo>
                    <a:pt x="14439" y="92326"/>
                  </a:lnTo>
                  <a:lnTo>
                    <a:pt x="64142" y="92326"/>
                  </a:lnTo>
                  <a:lnTo>
                    <a:pt x="64142" y="779701"/>
                  </a:lnTo>
                  <a:cubicBezTo>
                    <a:pt x="64142" y="796639"/>
                    <a:pt x="77887" y="810384"/>
                    <a:pt x="94825" y="810384"/>
                  </a:cubicBezTo>
                  <a:lnTo>
                    <a:pt x="580333" y="810384"/>
                  </a:lnTo>
                  <a:cubicBezTo>
                    <a:pt x="597271" y="810384"/>
                    <a:pt x="611155" y="796500"/>
                    <a:pt x="611155" y="779562"/>
                  </a:cubicBezTo>
                  <a:lnTo>
                    <a:pt x="611155" y="92326"/>
                  </a:lnTo>
                  <a:lnTo>
                    <a:pt x="664606" y="92326"/>
                  </a:lnTo>
                  <a:lnTo>
                    <a:pt x="664606" y="57061"/>
                  </a:lnTo>
                  <a:lnTo>
                    <a:pt x="611155" y="57061"/>
                  </a:lnTo>
                  <a:lnTo>
                    <a:pt x="611155" y="0"/>
                  </a:lnTo>
                  <a:lnTo>
                    <a:pt x="625594" y="0"/>
                  </a:lnTo>
                  <a:lnTo>
                    <a:pt x="625594" y="42484"/>
                  </a:lnTo>
                  <a:lnTo>
                    <a:pt x="665856" y="42484"/>
                  </a:lnTo>
                  <a:cubicBezTo>
                    <a:pt x="673075" y="42484"/>
                    <a:pt x="679045" y="48454"/>
                    <a:pt x="679045" y="55673"/>
                  </a:cubicBezTo>
                  <a:lnTo>
                    <a:pt x="679045" y="93575"/>
                  </a:lnTo>
                  <a:cubicBezTo>
                    <a:pt x="679045" y="100795"/>
                    <a:pt x="673075" y="106765"/>
                    <a:pt x="665856" y="106765"/>
                  </a:cubicBezTo>
                  <a:lnTo>
                    <a:pt x="625594" y="106765"/>
                  </a:lnTo>
                  <a:lnTo>
                    <a:pt x="625594" y="779562"/>
                  </a:lnTo>
                  <a:cubicBezTo>
                    <a:pt x="625594" y="804553"/>
                    <a:pt x="605324" y="824823"/>
                    <a:pt x="580333" y="824823"/>
                  </a:cubicBezTo>
                  <a:close/>
                </a:path>
              </a:pathLst>
            </a:custGeom>
            <a:grpFill/>
            <a:ln w="2857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AB490134-C75D-84AD-67A9-9D0CD3014BB7}"/>
                </a:ext>
              </a:extLst>
            </p:cNvPr>
            <p:cNvSpPr/>
            <p:nvPr/>
          </p:nvSpPr>
          <p:spPr>
            <a:xfrm>
              <a:off x="12163182" y="6569916"/>
              <a:ext cx="689874" cy="220609"/>
            </a:xfrm>
            <a:custGeom>
              <a:avLst/>
              <a:gdLst>
                <a:gd name="connsiteX0" fmla="*/ 689874 w 689874"/>
                <a:gd name="connsiteY0" fmla="*/ 220610 h 220609"/>
                <a:gd name="connsiteX1" fmla="*/ 0 w 689874"/>
                <a:gd name="connsiteY1" fmla="*/ 220610 h 220609"/>
                <a:gd name="connsiteX2" fmla="*/ 0 w 689874"/>
                <a:gd name="connsiteY2" fmla="*/ 24019 h 220609"/>
                <a:gd name="connsiteX3" fmla="*/ 24019 w 689874"/>
                <a:gd name="connsiteY3" fmla="*/ 0 h 220609"/>
                <a:gd name="connsiteX4" fmla="*/ 665717 w 689874"/>
                <a:gd name="connsiteY4" fmla="*/ 0 h 220609"/>
                <a:gd name="connsiteX5" fmla="*/ 689736 w 689874"/>
                <a:gd name="connsiteY5" fmla="*/ 24019 h 220609"/>
                <a:gd name="connsiteX6" fmla="*/ 689736 w 689874"/>
                <a:gd name="connsiteY6" fmla="*/ 220610 h 220609"/>
                <a:gd name="connsiteX7" fmla="*/ 14578 w 689874"/>
                <a:gd name="connsiteY7" fmla="*/ 206171 h 220609"/>
                <a:gd name="connsiteX8" fmla="*/ 675436 w 689874"/>
                <a:gd name="connsiteY8" fmla="*/ 206171 h 220609"/>
                <a:gd name="connsiteX9" fmla="*/ 675436 w 689874"/>
                <a:gd name="connsiteY9" fmla="*/ 24157 h 220609"/>
                <a:gd name="connsiteX10" fmla="*/ 665856 w 689874"/>
                <a:gd name="connsiteY10" fmla="*/ 14578 h 220609"/>
                <a:gd name="connsiteX11" fmla="*/ 24157 w 689874"/>
                <a:gd name="connsiteY11" fmla="*/ 14578 h 220609"/>
                <a:gd name="connsiteX12" fmla="*/ 14578 w 689874"/>
                <a:gd name="connsiteY12" fmla="*/ 24157 h 220609"/>
                <a:gd name="connsiteX13" fmla="*/ 14578 w 689874"/>
                <a:gd name="connsiteY13" fmla="*/ 206171 h 22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9874" h="220609">
                  <a:moveTo>
                    <a:pt x="689874" y="220610"/>
                  </a:moveTo>
                  <a:lnTo>
                    <a:pt x="0" y="220610"/>
                  </a:lnTo>
                  <a:lnTo>
                    <a:pt x="0" y="24019"/>
                  </a:lnTo>
                  <a:cubicBezTo>
                    <a:pt x="0" y="10690"/>
                    <a:pt x="10829" y="0"/>
                    <a:pt x="24019" y="0"/>
                  </a:cubicBezTo>
                  <a:lnTo>
                    <a:pt x="665717" y="0"/>
                  </a:lnTo>
                  <a:cubicBezTo>
                    <a:pt x="679045" y="0"/>
                    <a:pt x="689736" y="10829"/>
                    <a:pt x="689736" y="24019"/>
                  </a:cubicBezTo>
                  <a:lnTo>
                    <a:pt x="689736" y="220610"/>
                  </a:lnTo>
                  <a:close/>
                  <a:moveTo>
                    <a:pt x="14578" y="206171"/>
                  </a:moveTo>
                  <a:lnTo>
                    <a:pt x="675436" y="206171"/>
                  </a:lnTo>
                  <a:lnTo>
                    <a:pt x="675436" y="24157"/>
                  </a:lnTo>
                  <a:cubicBezTo>
                    <a:pt x="675436" y="18882"/>
                    <a:pt x="671132" y="14578"/>
                    <a:pt x="665856" y="14578"/>
                  </a:cubicBezTo>
                  <a:lnTo>
                    <a:pt x="24157" y="14578"/>
                  </a:lnTo>
                  <a:cubicBezTo>
                    <a:pt x="18882" y="14578"/>
                    <a:pt x="14578" y="18882"/>
                    <a:pt x="14578" y="24157"/>
                  </a:cubicBezTo>
                  <a:lnTo>
                    <a:pt x="14578" y="206171"/>
                  </a:lnTo>
                  <a:close/>
                </a:path>
              </a:pathLst>
            </a:custGeom>
            <a:grpFill/>
            <a:ln w="2857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grpSp>
          <p:nvGrpSpPr>
            <p:cNvPr id="54" name="Graphic 49">
              <a:extLst>
                <a:ext uri="{FF2B5EF4-FFF2-40B4-BE49-F238E27FC236}">
                  <a16:creationId xmlns:a16="http://schemas.microsoft.com/office/drawing/2014/main" id="{AD3C0FF8-4CAA-82A3-6D8C-6E01EB3A32B7}"/>
                </a:ext>
              </a:extLst>
            </p:cNvPr>
            <p:cNvGrpSpPr/>
            <p:nvPr/>
          </p:nvGrpSpPr>
          <p:grpSpPr>
            <a:xfrm>
              <a:off x="12272307" y="6644332"/>
              <a:ext cx="474697" cy="135781"/>
              <a:chOff x="12272307" y="6644332"/>
              <a:chExt cx="474697" cy="135781"/>
            </a:xfrm>
            <a:grpFill/>
          </p:grpSpPr>
          <p:sp>
            <p:nvSpPr>
              <p:cNvPr id="60" name="Freeform 59">
                <a:extLst>
                  <a:ext uri="{FF2B5EF4-FFF2-40B4-BE49-F238E27FC236}">
                    <a16:creationId xmlns:a16="http://schemas.microsoft.com/office/drawing/2014/main" id="{F43C19C1-39E2-9889-3EF5-63C8483FC169}"/>
                  </a:ext>
                </a:extLst>
              </p:cNvPr>
              <p:cNvSpPr/>
              <p:nvPr/>
            </p:nvSpPr>
            <p:spPr>
              <a:xfrm>
                <a:off x="12272307" y="6644332"/>
                <a:ext cx="14438" cy="135781"/>
              </a:xfrm>
              <a:custGeom>
                <a:avLst/>
                <a:gdLst>
                  <a:gd name="connsiteX0" fmla="*/ 0 w 14438"/>
                  <a:gd name="connsiteY0" fmla="*/ 0 h 135781"/>
                  <a:gd name="connsiteX1" fmla="*/ 14439 w 14438"/>
                  <a:gd name="connsiteY1" fmla="*/ 0 h 135781"/>
                  <a:gd name="connsiteX2" fmla="*/ 14439 w 14438"/>
                  <a:gd name="connsiteY2" fmla="*/ 135781 h 135781"/>
                  <a:gd name="connsiteX3" fmla="*/ 0 w 14438"/>
                  <a:gd name="connsiteY3" fmla="*/ 135781 h 135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38" h="135781">
                    <a:moveTo>
                      <a:pt x="0" y="0"/>
                    </a:moveTo>
                    <a:lnTo>
                      <a:pt x="14439" y="0"/>
                    </a:lnTo>
                    <a:lnTo>
                      <a:pt x="14439" y="135781"/>
                    </a:lnTo>
                    <a:lnTo>
                      <a:pt x="0" y="135781"/>
                    </a:lnTo>
                    <a:close/>
                  </a:path>
                </a:pathLst>
              </a:custGeom>
              <a:grpFill/>
              <a:ln w="2857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900" dirty="0"/>
              </a:p>
            </p:txBody>
          </p:sp>
          <p:sp>
            <p:nvSpPr>
              <p:cNvPr id="61" name="Freeform 60">
                <a:extLst>
                  <a:ext uri="{FF2B5EF4-FFF2-40B4-BE49-F238E27FC236}">
                    <a16:creationId xmlns:a16="http://schemas.microsoft.com/office/drawing/2014/main" id="{EBD5FB63-80F5-480F-68B1-8B383432E867}"/>
                  </a:ext>
                </a:extLst>
              </p:cNvPr>
              <p:cNvSpPr/>
              <p:nvPr/>
            </p:nvSpPr>
            <p:spPr>
              <a:xfrm>
                <a:off x="12364442" y="6644332"/>
                <a:ext cx="14438" cy="135781"/>
              </a:xfrm>
              <a:custGeom>
                <a:avLst/>
                <a:gdLst>
                  <a:gd name="connsiteX0" fmla="*/ 0 w 14438"/>
                  <a:gd name="connsiteY0" fmla="*/ 0 h 135781"/>
                  <a:gd name="connsiteX1" fmla="*/ 14439 w 14438"/>
                  <a:gd name="connsiteY1" fmla="*/ 0 h 135781"/>
                  <a:gd name="connsiteX2" fmla="*/ 14439 w 14438"/>
                  <a:gd name="connsiteY2" fmla="*/ 135781 h 135781"/>
                  <a:gd name="connsiteX3" fmla="*/ 0 w 14438"/>
                  <a:gd name="connsiteY3" fmla="*/ 135781 h 135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38" h="135781">
                    <a:moveTo>
                      <a:pt x="0" y="0"/>
                    </a:moveTo>
                    <a:lnTo>
                      <a:pt x="14439" y="0"/>
                    </a:lnTo>
                    <a:lnTo>
                      <a:pt x="14439" y="135781"/>
                    </a:lnTo>
                    <a:lnTo>
                      <a:pt x="0" y="135781"/>
                    </a:lnTo>
                    <a:close/>
                  </a:path>
                </a:pathLst>
              </a:custGeom>
              <a:grpFill/>
              <a:ln w="2857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900" dirty="0"/>
              </a:p>
            </p:txBody>
          </p:sp>
          <p:sp>
            <p:nvSpPr>
              <p:cNvPr id="62" name="Freeform 61">
                <a:extLst>
                  <a:ext uri="{FF2B5EF4-FFF2-40B4-BE49-F238E27FC236}">
                    <a16:creationId xmlns:a16="http://schemas.microsoft.com/office/drawing/2014/main" id="{BD4DF305-8A0C-DD50-1290-39C5DF7C6A1D}"/>
                  </a:ext>
                </a:extLst>
              </p:cNvPr>
              <p:cNvSpPr/>
              <p:nvPr/>
            </p:nvSpPr>
            <p:spPr>
              <a:xfrm>
                <a:off x="12456438" y="6644332"/>
                <a:ext cx="14438" cy="135781"/>
              </a:xfrm>
              <a:custGeom>
                <a:avLst/>
                <a:gdLst>
                  <a:gd name="connsiteX0" fmla="*/ 0 w 14438"/>
                  <a:gd name="connsiteY0" fmla="*/ 0 h 135781"/>
                  <a:gd name="connsiteX1" fmla="*/ 14439 w 14438"/>
                  <a:gd name="connsiteY1" fmla="*/ 0 h 135781"/>
                  <a:gd name="connsiteX2" fmla="*/ 14439 w 14438"/>
                  <a:gd name="connsiteY2" fmla="*/ 135781 h 135781"/>
                  <a:gd name="connsiteX3" fmla="*/ 0 w 14438"/>
                  <a:gd name="connsiteY3" fmla="*/ 135781 h 135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38" h="135781">
                    <a:moveTo>
                      <a:pt x="0" y="0"/>
                    </a:moveTo>
                    <a:lnTo>
                      <a:pt x="14439" y="0"/>
                    </a:lnTo>
                    <a:lnTo>
                      <a:pt x="14439" y="135781"/>
                    </a:lnTo>
                    <a:lnTo>
                      <a:pt x="0" y="135781"/>
                    </a:lnTo>
                    <a:close/>
                  </a:path>
                </a:pathLst>
              </a:custGeom>
              <a:grpFill/>
              <a:ln w="2857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900" dirty="0"/>
              </a:p>
            </p:txBody>
          </p:sp>
          <p:sp>
            <p:nvSpPr>
              <p:cNvPr id="63" name="Freeform 62">
                <a:extLst>
                  <a:ext uri="{FF2B5EF4-FFF2-40B4-BE49-F238E27FC236}">
                    <a16:creationId xmlns:a16="http://schemas.microsoft.com/office/drawing/2014/main" id="{EDCB9EA9-A5DA-65BE-2009-9E00FCECC460}"/>
                  </a:ext>
                </a:extLst>
              </p:cNvPr>
              <p:cNvSpPr/>
              <p:nvPr/>
            </p:nvSpPr>
            <p:spPr>
              <a:xfrm>
                <a:off x="12548573" y="6644332"/>
                <a:ext cx="14438" cy="135781"/>
              </a:xfrm>
              <a:custGeom>
                <a:avLst/>
                <a:gdLst>
                  <a:gd name="connsiteX0" fmla="*/ 0 w 14438"/>
                  <a:gd name="connsiteY0" fmla="*/ 0 h 135781"/>
                  <a:gd name="connsiteX1" fmla="*/ 14439 w 14438"/>
                  <a:gd name="connsiteY1" fmla="*/ 0 h 135781"/>
                  <a:gd name="connsiteX2" fmla="*/ 14439 w 14438"/>
                  <a:gd name="connsiteY2" fmla="*/ 135781 h 135781"/>
                  <a:gd name="connsiteX3" fmla="*/ 0 w 14438"/>
                  <a:gd name="connsiteY3" fmla="*/ 135781 h 135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38" h="135781">
                    <a:moveTo>
                      <a:pt x="0" y="0"/>
                    </a:moveTo>
                    <a:lnTo>
                      <a:pt x="14439" y="0"/>
                    </a:lnTo>
                    <a:lnTo>
                      <a:pt x="14439" y="135781"/>
                    </a:lnTo>
                    <a:lnTo>
                      <a:pt x="0" y="135781"/>
                    </a:lnTo>
                    <a:close/>
                  </a:path>
                </a:pathLst>
              </a:custGeom>
              <a:grpFill/>
              <a:ln w="2857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900" dirty="0"/>
              </a:p>
            </p:txBody>
          </p:sp>
          <p:sp>
            <p:nvSpPr>
              <p:cNvPr id="64" name="Freeform 63">
                <a:extLst>
                  <a:ext uri="{FF2B5EF4-FFF2-40B4-BE49-F238E27FC236}">
                    <a16:creationId xmlns:a16="http://schemas.microsoft.com/office/drawing/2014/main" id="{7E3A8DD5-7BCE-C1FC-0572-B7B5FAFAFB48}"/>
                  </a:ext>
                </a:extLst>
              </p:cNvPr>
              <p:cNvSpPr/>
              <p:nvPr/>
            </p:nvSpPr>
            <p:spPr>
              <a:xfrm>
                <a:off x="12640569" y="6644332"/>
                <a:ext cx="14438" cy="135781"/>
              </a:xfrm>
              <a:custGeom>
                <a:avLst/>
                <a:gdLst>
                  <a:gd name="connsiteX0" fmla="*/ 0 w 14438"/>
                  <a:gd name="connsiteY0" fmla="*/ 0 h 135781"/>
                  <a:gd name="connsiteX1" fmla="*/ 14439 w 14438"/>
                  <a:gd name="connsiteY1" fmla="*/ 0 h 135781"/>
                  <a:gd name="connsiteX2" fmla="*/ 14439 w 14438"/>
                  <a:gd name="connsiteY2" fmla="*/ 135781 h 135781"/>
                  <a:gd name="connsiteX3" fmla="*/ 0 w 14438"/>
                  <a:gd name="connsiteY3" fmla="*/ 135781 h 135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38" h="135781">
                    <a:moveTo>
                      <a:pt x="0" y="0"/>
                    </a:moveTo>
                    <a:lnTo>
                      <a:pt x="14439" y="0"/>
                    </a:lnTo>
                    <a:lnTo>
                      <a:pt x="14439" y="135781"/>
                    </a:lnTo>
                    <a:lnTo>
                      <a:pt x="0" y="135781"/>
                    </a:lnTo>
                    <a:close/>
                  </a:path>
                </a:pathLst>
              </a:custGeom>
              <a:grpFill/>
              <a:ln w="2857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900" dirty="0"/>
              </a:p>
            </p:txBody>
          </p:sp>
          <p:sp>
            <p:nvSpPr>
              <p:cNvPr id="65" name="Freeform 64">
                <a:extLst>
                  <a:ext uri="{FF2B5EF4-FFF2-40B4-BE49-F238E27FC236}">
                    <a16:creationId xmlns:a16="http://schemas.microsoft.com/office/drawing/2014/main" id="{D9C2C56E-5520-7851-AC37-D10AC9165955}"/>
                  </a:ext>
                </a:extLst>
              </p:cNvPr>
              <p:cNvSpPr/>
              <p:nvPr/>
            </p:nvSpPr>
            <p:spPr>
              <a:xfrm>
                <a:off x="12732566" y="6644332"/>
                <a:ext cx="14438" cy="135781"/>
              </a:xfrm>
              <a:custGeom>
                <a:avLst/>
                <a:gdLst>
                  <a:gd name="connsiteX0" fmla="*/ 0 w 14438"/>
                  <a:gd name="connsiteY0" fmla="*/ 0 h 135781"/>
                  <a:gd name="connsiteX1" fmla="*/ 14439 w 14438"/>
                  <a:gd name="connsiteY1" fmla="*/ 0 h 135781"/>
                  <a:gd name="connsiteX2" fmla="*/ 14439 w 14438"/>
                  <a:gd name="connsiteY2" fmla="*/ 135781 h 135781"/>
                  <a:gd name="connsiteX3" fmla="*/ 0 w 14438"/>
                  <a:gd name="connsiteY3" fmla="*/ 135781 h 135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38" h="135781">
                    <a:moveTo>
                      <a:pt x="0" y="0"/>
                    </a:moveTo>
                    <a:lnTo>
                      <a:pt x="14439" y="0"/>
                    </a:lnTo>
                    <a:lnTo>
                      <a:pt x="14439" y="135781"/>
                    </a:lnTo>
                    <a:lnTo>
                      <a:pt x="0" y="135781"/>
                    </a:lnTo>
                    <a:close/>
                  </a:path>
                </a:pathLst>
              </a:custGeom>
              <a:grpFill/>
              <a:ln w="2857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900" dirty="0"/>
              </a:p>
            </p:txBody>
          </p:sp>
        </p:grp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7CC58647-5796-587E-D9CE-91BFFBD11427}"/>
                </a:ext>
              </a:extLst>
            </p:cNvPr>
            <p:cNvSpPr/>
            <p:nvPr/>
          </p:nvSpPr>
          <p:spPr>
            <a:xfrm>
              <a:off x="12497359" y="6960877"/>
              <a:ext cx="286834" cy="540626"/>
            </a:xfrm>
            <a:custGeom>
              <a:avLst/>
              <a:gdLst>
                <a:gd name="connsiteX0" fmla="*/ 286835 w 286834"/>
                <a:gd name="connsiteY0" fmla="*/ 540626 h 540626"/>
                <a:gd name="connsiteX1" fmla="*/ 0 w 286834"/>
                <a:gd name="connsiteY1" fmla="*/ 540626 h 540626"/>
                <a:gd name="connsiteX2" fmla="*/ 0 w 286834"/>
                <a:gd name="connsiteY2" fmla="*/ 0 h 540626"/>
                <a:gd name="connsiteX3" fmla="*/ 286835 w 286834"/>
                <a:gd name="connsiteY3" fmla="*/ 0 h 540626"/>
                <a:gd name="connsiteX4" fmla="*/ 286835 w 286834"/>
                <a:gd name="connsiteY4" fmla="*/ 14578 h 540626"/>
                <a:gd name="connsiteX5" fmla="*/ 14439 w 286834"/>
                <a:gd name="connsiteY5" fmla="*/ 14578 h 540626"/>
                <a:gd name="connsiteX6" fmla="*/ 14439 w 286834"/>
                <a:gd name="connsiteY6" fmla="*/ 526048 h 540626"/>
                <a:gd name="connsiteX7" fmla="*/ 286835 w 286834"/>
                <a:gd name="connsiteY7" fmla="*/ 526048 h 540626"/>
                <a:gd name="connsiteX8" fmla="*/ 286835 w 286834"/>
                <a:gd name="connsiteY8" fmla="*/ 540626 h 540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6834" h="540626">
                  <a:moveTo>
                    <a:pt x="286835" y="540626"/>
                  </a:moveTo>
                  <a:lnTo>
                    <a:pt x="0" y="540626"/>
                  </a:lnTo>
                  <a:lnTo>
                    <a:pt x="0" y="0"/>
                  </a:lnTo>
                  <a:lnTo>
                    <a:pt x="286835" y="0"/>
                  </a:lnTo>
                  <a:lnTo>
                    <a:pt x="286835" y="14578"/>
                  </a:lnTo>
                  <a:lnTo>
                    <a:pt x="14439" y="14578"/>
                  </a:lnTo>
                  <a:lnTo>
                    <a:pt x="14439" y="526048"/>
                  </a:lnTo>
                  <a:lnTo>
                    <a:pt x="286835" y="526048"/>
                  </a:lnTo>
                  <a:lnTo>
                    <a:pt x="286835" y="540626"/>
                  </a:lnTo>
                  <a:close/>
                </a:path>
              </a:pathLst>
            </a:custGeom>
            <a:grpFill/>
            <a:ln w="2857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6C609027-1295-E1F1-8B23-D33015DD02F1}"/>
                </a:ext>
              </a:extLst>
            </p:cNvPr>
            <p:cNvSpPr/>
            <p:nvPr/>
          </p:nvSpPr>
          <p:spPr>
            <a:xfrm>
              <a:off x="11534118" y="6111481"/>
              <a:ext cx="1038213" cy="1400574"/>
            </a:xfrm>
            <a:custGeom>
              <a:avLst/>
              <a:gdLst>
                <a:gd name="connsiteX0" fmla="*/ 593661 w 1038213"/>
                <a:gd name="connsiteY0" fmla="*/ 1400574 h 1400574"/>
                <a:gd name="connsiteX1" fmla="*/ 0 w 1038213"/>
                <a:gd name="connsiteY1" fmla="*/ 1400574 h 1400574"/>
                <a:gd name="connsiteX2" fmla="*/ 0 w 1038213"/>
                <a:gd name="connsiteY2" fmla="*/ 0 h 1400574"/>
                <a:gd name="connsiteX3" fmla="*/ 1038213 w 1038213"/>
                <a:gd name="connsiteY3" fmla="*/ 0 h 1400574"/>
                <a:gd name="connsiteX4" fmla="*/ 1037380 w 1038213"/>
                <a:gd name="connsiteY4" fmla="*/ 385408 h 1400574"/>
                <a:gd name="connsiteX5" fmla="*/ 1022802 w 1038213"/>
                <a:gd name="connsiteY5" fmla="*/ 385408 h 1400574"/>
                <a:gd name="connsiteX6" fmla="*/ 1023635 w 1038213"/>
                <a:gd name="connsiteY6" fmla="*/ 14439 h 1400574"/>
                <a:gd name="connsiteX7" fmla="*/ 14439 w 1038213"/>
                <a:gd name="connsiteY7" fmla="*/ 14439 h 1400574"/>
                <a:gd name="connsiteX8" fmla="*/ 14439 w 1038213"/>
                <a:gd name="connsiteY8" fmla="*/ 1386135 h 1400574"/>
                <a:gd name="connsiteX9" fmla="*/ 593661 w 1038213"/>
                <a:gd name="connsiteY9" fmla="*/ 1386135 h 1400574"/>
                <a:gd name="connsiteX10" fmla="*/ 593661 w 1038213"/>
                <a:gd name="connsiteY10" fmla="*/ 1400574 h 140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38213" h="1400574">
                  <a:moveTo>
                    <a:pt x="593661" y="1400574"/>
                  </a:moveTo>
                  <a:lnTo>
                    <a:pt x="0" y="1400574"/>
                  </a:lnTo>
                  <a:lnTo>
                    <a:pt x="0" y="0"/>
                  </a:lnTo>
                  <a:lnTo>
                    <a:pt x="1038213" y="0"/>
                  </a:lnTo>
                  <a:lnTo>
                    <a:pt x="1037380" y="385408"/>
                  </a:lnTo>
                  <a:lnTo>
                    <a:pt x="1022802" y="385408"/>
                  </a:lnTo>
                  <a:lnTo>
                    <a:pt x="1023635" y="14439"/>
                  </a:lnTo>
                  <a:lnTo>
                    <a:pt x="14439" y="14439"/>
                  </a:lnTo>
                  <a:lnTo>
                    <a:pt x="14439" y="1386135"/>
                  </a:lnTo>
                  <a:lnTo>
                    <a:pt x="593661" y="1386135"/>
                  </a:lnTo>
                  <a:lnTo>
                    <a:pt x="593661" y="1400574"/>
                  </a:lnTo>
                  <a:close/>
                </a:path>
              </a:pathLst>
            </a:custGeom>
            <a:grpFill/>
            <a:ln w="2857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grpSp>
          <p:nvGrpSpPr>
            <p:cNvPr id="57" name="Graphic 49">
              <a:extLst>
                <a:ext uri="{FF2B5EF4-FFF2-40B4-BE49-F238E27FC236}">
                  <a16:creationId xmlns:a16="http://schemas.microsoft.com/office/drawing/2014/main" id="{7E70D4A4-06EC-32A8-C692-1B092DCA1D22}"/>
                </a:ext>
              </a:extLst>
            </p:cNvPr>
            <p:cNvGrpSpPr/>
            <p:nvPr/>
          </p:nvGrpSpPr>
          <p:grpSpPr>
            <a:xfrm>
              <a:off x="11660736" y="6206167"/>
              <a:ext cx="458851" cy="288361"/>
              <a:chOff x="11660736" y="6206167"/>
              <a:chExt cx="458851" cy="288361"/>
            </a:xfrm>
            <a:grpFill/>
          </p:grpSpPr>
          <p:sp>
            <p:nvSpPr>
              <p:cNvPr id="58" name="Freeform 57">
                <a:extLst>
                  <a:ext uri="{FF2B5EF4-FFF2-40B4-BE49-F238E27FC236}">
                    <a16:creationId xmlns:a16="http://schemas.microsoft.com/office/drawing/2014/main" id="{CB93C422-90E2-3D81-E684-BEFDBEE2D598}"/>
                  </a:ext>
                </a:extLst>
              </p:cNvPr>
              <p:cNvSpPr/>
              <p:nvPr/>
            </p:nvSpPr>
            <p:spPr>
              <a:xfrm>
                <a:off x="11660736" y="6206167"/>
                <a:ext cx="232133" cy="288361"/>
              </a:xfrm>
              <a:custGeom>
                <a:avLst/>
                <a:gdLst>
                  <a:gd name="connsiteX0" fmla="*/ 129673 w 232133"/>
                  <a:gd name="connsiteY0" fmla="*/ 0 h 288361"/>
                  <a:gd name="connsiteX1" fmla="*/ 200895 w 232133"/>
                  <a:gd name="connsiteY1" fmla="*/ 22075 h 288361"/>
                  <a:gd name="connsiteX2" fmla="*/ 222970 w 232133"/>
                  <a:gd name="connsiteY2" fmla="*/ 74971 h 288361"/>
                  <a:gd name="connsiteX3" fmla="*/ 208254 w 232133"/>
                  <a:gd name="connsiteY3" fmla="*/ 119260 h 288361"/>
                  <a:gd name="connsiteX4" fmla="*/ 162854 w 232133"/>
                  <a:gd name="connsiteY4" fmla="*/ 145639 h 288361"/>
                  <a:gd name="connsiteX5" fmla="*/ 199507 w 232133"/>
                  <a:gd name="connsiteY5" fmla="*/ 161049 h 288361"/>
                  <a:gd name="connsiteX6" fmla="*/ 216445 w 232133"/>
                  <a:gd name="connsiteY6" fmla="*/ 224220 h 288361"/>
                  <a:gd name="connsiteX7" fmla="*/ 232133 w 232133"/>
                  <a:gd name="connsiteY7" fmla="*/ 288362 h 288361"/>
                  <a:gd name="connsiteX8" fmla="*/ 163965 w 232133"/>
                  <a:gd name="connsiteY8" fmla="*/ 288362 h 288361"/>
                  <a:gd name="connsiteX9" fmla="*/ 150220 w 232133"/>
                  <a:gd name="connsiteY9" fmla="*/ 193676 h 288361"/>
                  <a:gd name="connsiteX10" fmla="*/ 120093 w 232133"/>
                  <a:gd name="connsiteY10" fmla="*/ 171879 h 288361"/>
                  <a:gd name="connsiteX11" fmla="*/ 63031 w 232133"/>
                  <a:gd name="connsiteY11" fmla="*/ 171879 h 288361"/>
                  <a:gd name="connsiteX12" fmla="*/ 63031 w 232133"/>
                  <a:gd name="connsiteY12" fmla="*/ 288362 h 288361"/>
                  <a:gd name="connsiteX13" fmla="*/ 0 w 232133"/>
                  <a:gd name="connsiteY13" fmla="*/ 288362 h 288361"/>
                  <a:gd name="connsiteX14" fmla="*/ 0 w 232133"/>
                  <a:gd name="connsiteY14" fmla="*/ 0 h 288361"/>
                  <a:gd name="connsiteX15" fmla="*/ 129534 w 232133"/>
                  <a:gd name="connsiteY15" fmla="*/ 0 h 288361"/>
                  <a:gd name="connsiteX16" fmla="*/ 114956 w 232133"/>
                  <a:gd name="connsiteY16" fmla="*/ 125924 h 288361"/>
                  <a:gd name="connsiteX17" fmla="*/ 146610 w 232133"/>
                  <a:gd name="connsiteY17" fmla="*/ 114817 h 288361"/>
                  <a:gd name="connsiteX18" fmla="*/ 158412 w 232133"/>
                  <a:gd name="connsiteY18" fmla="*/ 84551 h 288361"/>
                  <a:gd name="connsiteX19" fmla="*/ 147860 w 232133"/>
                  <a:gd name="connsiteY19" fmla="*/ 55395 h 288361"/>
                  <a:gd name="connsiteX20" fmla="*/ 115789 w 232133"/>
                  <a:gd name="connsiteY20" fmla="*/ 45399 h 288361"/>
                  <a:gd name="connsiteX21" fmla="*/ 61227 w 232133"/>
                  <a:gd name="connsiteY21" fmla="*/ 45399 h 288361"/>
                  <a:gd name="connsiteX22" fmla="*/ 61227 w 232133"/>
                  <a:gd name="connsiteY22" fmla="*/ 125924 h 288361"/>
                  <a:gd name="connsiteX23" fmla="*/ 115095 w 232133"/>
                  <a:gd name="connsiteY23" fmla="*/ 125924 h 288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32133" h="288361">
                    <a:moveTo>
                      <a:pt x="129673" y="0"/>
                    </a:moveTo>
                    <a:cubicBezTo>
                      <a:pt x="162438" y="0"/>
                      <a:pt x="186040" y="7358"/>
                      <a:pt x="200895" y="22075"/>
                    </a:cubicBezTo>
                    <a:cubicBezTo>
                      <a:pt x="215612" y="36791"/>
                      <a:pt x="222970" y="54424"/>
                      <a:pt x="222970" y="74971"/>
                    </a:cubicBezTo>
                    <a:cubicBezTo>
                      <a:pt x="222970" y="92465"/>
                      <a:pt x="218111" y="107320"/>
                      <a:pt x="208254" y="119260"/>
                    </a:cubicBezTo>
                    <a:cubicBezTo>
                      <a:pt x="198396" y="131200"/>
                      <a:pt x="183263" y="139946"/>
                      <a:pt x="162854" y="145639"/>
                    </a:cubicBezTo>
                    <a:cubicBezTo>
                      <a:pt x="179653" y="147443"/>
                      <a:pt x="191871" y="152580"/>
                      <a:pt x="199507" y="161049"/>
                    </a:cubicBezTo>
                    <a:cubicBezTo>
                      <a:pt x="207282" y="169380"/>
                      <a:pt x="212835" y="190483"/>
                      <a:pt x="216445" y="224220"/>
                    </a:cubicBezTo>
                    <a:cubicBezTo>
                      <a:pt x="220055" y="257957"/>
                      <a:pt x="225330" y="279337"/>
                      <a:pt x="232133" y="288362"/>
                    </a:cubicBezTo>
                    <a:lnTo>
                      <a:pt x="163965" y="288362"/>
                    </a:lnTo>
                    <a:cubicBezTo>
                      <a:pt x="157023" y="239769"/>
                      <a:pt x="152442" y="208115"/>
                      <a:pt x="150220" y="193676"/>
                    </a:cubicBezTo>
                    <a:cubicBezTo>
                      <a:pt x="147999" y="179237"/>
                      <a:pt x="137864" y="171879"/>
                      <a:pt x="120093" y="171879"/>
                    </a:cubicBezTo>
                    <a:lnTo>
                      <a:pt x="63031" y="171879"/>
                    </a:lnTo>
                    <a:lnTo>
                      <a:pt x="63031" y="288362"/>
                    </a:lnTo>
                    <a:lnTo>
                      <a:pt x="0" y="288362"/>
                    </a:lnTo>
                    <a:lnTo>
                      <a:pt x="0" y="0"/>
                    </a:lnTo>
                    <a:lnTo>
                      <a:pt x="129534" y="0"/>
                    </a:lnTo>
                    <a:close/>
                    <a:moveTo>
                      <a:pt x="114956" y="125924"/>
                    </a:moveTo>
                    <a:cubicBezTo>
                      <a:pt x="128284" y="125924"/>
                      <a:pt x="138836" y="122175"/>
                      <a:pt x="146610" y="114817"/>
                    </a:cubicBezTo>
                    <a:cubicBezTo>
                      <a:pt x="154385" y="107320"/>
                      <a:pt x="158412" y="97324"/>
                      <a:pt x="158412" y="84551"/>
                    </a:cubicBezTo>
                    <a:cubicBezTo>
                      <a:pt x="158412" y="71778"/>
                      <a:pt x="154941" y="62060"/>
                      <a:pt x="147860" y="55395"/>
                    </a:cubicBezTo>
                    <a:cubicBezTo>
                      <a:pt x="140779" y="48731"/>
                      <a:pt x="130089" y="45399"/>
                      <a:pt x="115789" y="45399"/>
                    </a:cubicBezTo>
                    <a:lnTo>
                      <a:pt x="61227" y="45399"/>
                    </a:lnTo>
                    <a:lnTo>
                      <a:pt x="61227" y="125924"/>
                    </a:lnTo>
                    <a:lnTo>
                      <a:pt x="115095" y="125924"/>
                    </a:lnTo>
                    <a:close/>
                  </a:path>
                </a:pathLst>
              </a:custGeom>
              <a:solidFill>
                <a:schemeClr val="accent4"/>
              </a:solidFill>
              <a:ln w="2857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900" dirty="0"/>
              </a:p>
            </p:txBody>
          </p:sp>
          <p:sp>
            <p:nvSpPr>
              <p:cNvPr id="59" name="Freeform 58">
                <a:extLst>
                  <a:ext uri="{FF2B5EF4-FFF2-40B4-BE49-F238E27FC236}">
                    <a16:creationId xmlns:a16="http://schemas.microsoft.com/office/drawing/2014/main" id="{83442365-55DB-D752-47CB-4CFA8ACCF2EB}"/>
                  </a:ext>
                </a:extLst>
              </p:cNvPr>
              <p:cNvSpPr/>
              <p:nvPr/>
            </p:nvSpPr>
            <p:spPr>
              <a:xfrm>
                <a:off x="11906197" y="6293078"/>
                <a:ext cx="213390" cy="201311"/>
              </a:xfrm>
              <a:custGeom>
                <a:avLst/>
                <a:gdLst>
                  <a:gd name="connsiteX0" fmla="*/ 72750 w 213390"/>
                  <a:gd name="connsiteY0" fmla="*/ 0 h 201311"/>
                  <a:gd name="connsiteX1" fmla="*/ 110652 w 213390"/>
                  <a:gd name="connsiteY1" fmla="*/ 65808 h 201311"/>
                  <a:gd name="connsiteX2" fmla="*/ 150081 w 213390"/>
                  <a:gd name="connsiteY2" fmla="*/ 0 h 201311"/>
                  <a:gd name="connsiteX3" fmla="*/ 211447 w 213390"/>
                  <a:gd name="connsiteY3" fmla="*/ 0 h 201311"/>
                  <a:gd name="connsiteX4" fmla="*/ 146055 w 213390"/>
                  <a:gd name="connsiteY4" fmla="*/ 98018 h 201311"/>
                  <a:gd name="connsiteX5" fmla="*/ 213390 w 213390"/>
                  <a:gd name="connsiteY5" fmla="*/ 201312 h 201311"/>
                  <a:gd name="connsiteX6" fmla="*/ 143556 w 213390"/>
                  <a:gd name="connsiteY6" fmla="*/ 201312 h 201311"/>
                  <a:gd name="connsiteX7" fmla="*/ 102877 w 213390"/>
                  <a:gd name="connsiteY7" fmla="*/ 127590 h 201311"/>
                  <a:gd name="connsiteX8" fmla="*/ 61782 w 213390"/>
                  <a:gd name="connsiteY8" fmla="*/ 201312 h 201311"/>
                  <a:gd name="connsiteX9" fmla="*/ 0 w 213390"/>
                  <a:gd name="connsiteY9" fmla="*/ 201312 h 201311"/>
                  <a:gd name="connsiteX10" fmla="*/ 67335 w 213390"/>
                  <a:gd name="connsiteY10" fmla="*/ 93298 h 201311"/>
                  <a:gd name="connsiteX11" fmla="*/ 2777 w 213390"/>
                  <a:gd name="connsiteY11" fmla="*/ 0 h 201311"/>
                  <a:gd name="connsiteX12" fmla="*/ 72611 w 213390"/>
                  <a:gd name="connsiteY12" fmla="*/ 0 h 201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13390" h="201311">
                    <a:moveTo>
                      <a:pt x="72750" y="0"/>
                    </a:moveTo>
                    <a:lnTo>
                      <a:pt x="110652" y="65808"/>
                    </a:lnTo>
                    <a:lnTo>
                      <a:pt x="150081" y="0"/>
                    </a:lnTo>
                    <a:lnTo>
                      <a:pt x="211447" y="0"/>
                    </a:lnTo>
                    <a:lnTo>
                      <a:pt x="146055" y="98018"/>
                    </a:lnTo>
                    <a:lnTo>
                      <a:pt x="213390" y="201312"/>
                    </a:lnTo>
                    <a:lnTo>
                      <a:pt x="143556" y="201312"/>
                    </a:lnTo>
                    <a:lnTo>
                      <a:pt x="102877" y="127590"/>
                    </a:lnTo>
                    <a:lnTo>
                      <a:pt x="61782" y="201312"/>
                    </a:lnTo>
                    <a:lnTo>
                      <a:pt x="0" y="201312"/>
                    </a:lnTo>
                    <a:lnTo>
                      <a:pt x="67335" y="93298"/>
                    </a:lnTo>
                    <a:lnTo>
                      <a:pt x="2777" y="0"/>
                    </a:lnTo>
                    <a:lnTo>
                      <a:pt x="72611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2857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9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257963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8127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FFB4F-D9D8-8763-ED6F-8F6615EEA0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1540" y="861322"/>
            <a:ext cx="11195011" cy="2802169"/>
          </a:xfrm>
        </p:spPr>
        <p:txBody>
          <a:bodyPr>
            <a:normAutofit/>
          </a:bodyPr>
          <a:lstStyle/>
          <a:p>
            <a:br>
              <a:rPr lang="en-US" sz="6000" b="0"/>
            </a:br>
            <a:r>
              <a:rPr lang="en-US" sz="6000" b="0"/>
              <a:t>small group product updates</a:t>
            </a:r>
          </a:p>
        </p:txBody>
      </p:sp>
    </p:spTree>
    <p:extLst>
      <p:ext uri="{BB962C8B-B14F-4D97-AF65-F5344CB8AC3E}">
        <p14:creationId xmlns:p14="http://schemas.microsoft.com/office/powerpoint/2010/main" val="4223021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58798-A7A4-A071-FE7E-739CAC118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cap="none"/>
              <a:t>MEDICAL</a:t>
            </a:r>
            <a:endParaRPr lang="en-US" cap="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DF11D9-6EA4-98B2-3EAB-ADB177272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A1055-845A-D14A-971D-E1FB772C0617}" type="slidenum">
              <a:rPr lang="en-US" smtClean="0"/>
              <a:t>4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ADE67CA-2E35-048B-8B3B-A3A09B6A76F1}"/>
              </a:ext>
            </a:extLst>
          </p:cNvPr>
          <p:cNvCxnSpPr>
            <a:cxnSpLocks/>
          </p:cNvCxnSpPr>
          <p:nvPr/>
        </p:nvCxnSpPr>
        <p:spPr>
          <a:xfrm>
            <a:off x="3129855" y="2460223"/>
            <a:ext cx="10879" cy="1937551"/>
          </a:xfrm>
          <a:prstGeom prst="line">
            <a:avLst/>
          </a:prstGeom>
          <a:ln w="19050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person with curly hair and stethoscope around neck&#10;&#10;Description automatically generated with medium confidence">
            <a:extLst>
              <a:ext uri="{FF2B5EF4-FFF2-40B4-BE49-F238E27FC236}">
                <a16:creationId xmlns:a16="http://schemas.microsoft.com/office/drawing/2014/main" id="{9D041BDD-A457-5039-3EF7-23183C5291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345" y="2460224"/>
            <a:ext cx="1937550" cy="19375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D90B3A9-369F-362D-3773-49F604B0C895}"/>
              </a:ext>
            </a:extLst>
          </p:cNvPr>
          <p:cNvSpPr txBox="1"/>
          <p:nvPr/>
        </p:nvSpPr>
        <p:spPr>
          <a:xfrm>
            <a:off x="3864004" y="2495735"/>
            <a:ext cx="753492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US" sz="1800" b="1" i="0" u="none" strike="noStrike">
                <a:solidFill>
                  <a:srgbClr val="007DC5"/>
                </a:solidFill>
                <a:effectLst/>
                <a:latin typeface="Tahoma" panose="020B0604030504040204" pitchFamily="34" charset="0"/>
              </a:rPr>
              <a:t>Outpatient Mental Health for Kids and Adults at Covered in Full</a:t>
            </a:r>
            <a:r>
              <a:rPr lang="en-US" sz="1800" b="0" i="0">
                <a:solidFill>
                  <a:srgbClr val="007DC5"/>
                </a:solidFill>
                <a:effectLst/>
                <a:latin typeface="Tahoma" panose="020B0604030504040204" pitchFamily="34" charset="0"/>
              </a:rPr>
              <a:t>​</a:t>
            </a:r>
            <a:endParaRPr lang="en-US" sz="180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marL="285750" indent="-285750" algn="l" rtl="0" fontAlgn="base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b="1" i="0" u="none" strike="noStrike">
                <a:solidFill>
                  <a:srgbClr val="E96B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Outpatient Mental and Behavioral Health services </a:t>
            </a:r>
            <a:r>
              <a:rPr lang="en-US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will be </a:t>
            </a:r>
            <a:r>
              <a:rPr lang="en-US" b="1" i="0" u="none" strike="noStrike">
                <a:solidFill>
                  <a:srgbClr val="E96B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Covered in Full</a:t>
            </a:r>
            <a:r>
              <a:rPr lang="en-US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subject to deductible, where applicable</a:t>
            </a:r>
            <a:r>
              <a:rPr lang="en-US" b="0" i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​</a:t>
            </a:r>
          </a:p>
          <a:p>
            <a:pPr marL="285750" indent="-285750" algn="l" rtl="0" fontAlgn="base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b="1" i="0" u="none" strike="noStrike">
                <a:solidFill>
                  <a:srgbClr val="E96B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Improves upon health care outcomes </a:t>
            </a:r>
            <a:r>
              <a:rPr lang="en-US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 eliminates perceived barriers to care</a:t>
            </a:r>
            <a:r>
              <a:rPr lang="en-US" b="0" i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​</a:t>
            </a:r>
          </a:p>
          <a:p>
            <a:pPr marL="285750" indent="-285750" algn="l" rtl="0" fontAlgn="base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Applies to </a:t>
            </a:r>
            <a:r>
              <a:rPr lang="en-US" b="1" i="0" u="none" strike="noStrike">
                <a:solidFill>
                  <a:srgbClr val="E96B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Non-Standard plans</a:t>
            </a:r>
            <a:r>
              <a:rPr lang="en-US" b="0" i="0">
                <a:solidFill>
                  <a:srgbClr val="E96B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 rtl="0" fontAlgn="base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Effective 1/1/2024 upon renewal</a:t>
            </a:r>
            <a:endParaRPr lang="en-US" b="0" i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E5B7D27A-AD28-655F-4A60-26E251AC51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9939" y="314265"/>
            <a:ext cx="8327599" cy="484188"/>
          </a:xfrm>
        </p:spPr>
        <p:txBody>
          <a:bodyPr/>
          <a:lstStyle/>
          <a:p>
            <a:r>
              <a:rPr lang="en-US"/>
              <a:t>2024 product updates</a:t>
            </a:r>
          </a:p>
        </p:txBody>
      </p:sp>
    </p:spTree>
    <p:extLst>
      <p:ext uri="{BB962C8B-B14F-4D97-AF65-F5344CB8AC3E}">
        <p14:creationId xmlns:p14="http://schemas.microsoft.com/office/powerpoint/2010/main" val="1515827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A13DB5-F49E-EA8D-F81E-759C3C82C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2A1055-845A-D14A-971D-E1FB772C06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43434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43434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A3EB387-6B65-CF20-B272-A8E4ADA18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cap="none"/>
              <a:t>MEDICAL</a:t>
            </a:r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E47A89-241B-D305-4F9E-152609DE5D17}"/>
              </a:ext>
            </a:extLst>
          </p:cNvPr>
          <p:cNvSpPr txBox="1"/>
          <p:nvPr/>
        </p:nvSpPr>
        <p:spPr>
          <a:xfrm>
            <a:off x="3536694" y="1324522"/>
            <a:ext cx="8062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E96B00"/>
              </a:solidFill>
              <a:effectLst/>
              <a:uLnTx/>
              <a:uFillTx/>
              <a:latin typeface="Tahoma"/>
              <a:ea typeface="Tahoma" panose="020B0604030504040204" pitchFamily="34" charset="0"/>
              <a:cs typeface="Tahom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563F23-9593-2DD8-4018-9FCAC8B49D50}"/>
              </a:ext>
            </a:extLst>
          </p:cNvPr>
          <p:cNvSpPr txBox="1"/>
          <p:nvPr/>
        </p:nvSpPr>
        <p:spPr>
          <a:xfrm>
            <a:off x="3472525" y="2080231"/>
            <a:ext cx="767384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DC5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Acupuncture at PCP Copay</a:t>
            </a:r>
          </a:p>
          <a:p>
            <a:pPr marL="800100" lvl="1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rgbClr val="E96B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Acupuncture will change to a PCP cost share on plans that previously applied a Specialist cost share </a:t>
            </a:r>
          </a:p>
          <a:p>
            <a:pPr marL="800100" lvl="1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will help make it more accessible and affordable</a:t>
            </a:r>
          </a:p>
          <a:p>
            <a:pPr marL="800100" lvl="1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Provides </a:t>
            </a:r>
            <a:r>
              <a:rPr lang="en-US" sz="2000" b="1">
                <a:solidFill>
                  <a:srgbClr val="E96B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less invasive care treatment options </a:t>
            </a:r>
            <a:r>
              <a:rPr lang="en-US" sz="2000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while supporting research from Clinical Pathways for alternatives modes of care</a:t>
            </a:r>
          </a:p>
          <a:p>
            <a:pPr marL="800100" lvl="1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Applies to all </a:t>
            </a:r>
            <a:r>
              <a:rPr lang="en-US" sz="2000" b="1">
                <a:solidFill>
                  <a:srgbClr val="E96B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Non-Standard</a:t>
            </a:r>
            <a:r>
              <a:rPr lang="en-US" sz="2000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plans </a:t>
            </a:r>
          </a:p>
          <a:p>
            <a:pPr marL="800100" lvl="1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Effective 1/1/2024 upon renewal</a:t>
            </a:r>
            <a:endParaRPr lang="en-US" sz="2000" b="1">
              <a:solidFill>
                <a:srgbClr val="E96B0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EF17126-936F-2D90-D374-757EE46412F3}"/>
              </a:ext>
            </a:extLst>
          </p:cNvPr>
          <p:cNvCxnSpPr>
            <a:cxnSpLocks/>
          </p:cNvCxnSpPr>
          <p:nvPr/>
        </p:nvCxnSpPr>
        <p:spPr>
          <a:xfrm>
            <a:off x="3129855" y="2460224"/>
            <a:ext cx="10879" cy="1937551"/>
          </a:xfrm>
          <a:prstGeom prst="line">
            <a:avLst/>
          </a:prstGeom>
          <a:noFill/>
          <a:ln w="19050" cap="flat" cmpd="sng" algn="ctr">
            <a:solidFill>
              <a:srgbClr val="E96B00"/>
            </a:solidFill>
            <a:prstDash val="solid"/>
          </a:ln>
          <a:effectLst/>
        </p:spPr>
      </p:cxnSp>
      <p:pic>
        <p:nvPicPr>
          <p:cNvPr id="5" name="Picture 4" descr="A person and person with a stethoscope&#10;&#10;Description automatically generated with medium confidence">
            <a:extLst>
              <a:ext uri="{FF2B5EF4-FFF2-40B4-BE49-F238E27FC236}">
                <a16:creationId xmlns:a16="http://schemas.microsoft.com/office/drawing/2014/main" id="{B84FDAF0-BFBB-4AC3-7D6F-2DD7E6AEE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345" y="2460225"/>
            <a:ext cx="1937550" cy="1937550"/>
          </a:xfrm>
          <a:prstGeom prst="rect">
            <a:avLst/>
          </a:prstGeom>
        </p:spPr>
      </p:pic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C1B1B5A-03E6-5BB5-4C06-3F36EBB0AF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9939" y="314265"/>
            <a:ext cx="8327599" cy="484188"/>
          </a:xfrm>
        </p:spPr>
        <p:txBody>
          <a:bodyPr/>
          <a:lstStyle/>
          <a:p>
            <a:r>
              <a:rPr lang="en-US"/>
              <a:t>2024 product updates</a:t>
            </a:r>
          </a:p>
        </p:txBody>
      </p:sp>
    </p:spTree>
    <p:extLst>
      <p:ext uri="{BB962C8B-B14F-4D97-AF65-F5344CB8AC3E}">
        <p14:creationId xmlns:p14="http://schemas.microsoft.com/office/powerpoint/2010/main" val="791891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A13DB5-F49E-EA8D-F81E-759C3C82C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2A1055-845A-D14A-971D-E1FB772C06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43434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43434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A3EB387-6B65-CF20-B272-A8E4ADA18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cap="none"/>
              <a:t>MEDICAL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E47A89-241B-D305-4F9E-152609DE5D17}"/>
              </a:ext>
            </a:extLst>
          </p:cNvPr>
          <p:cNvSpPr txBox="1"/>
          <p:nvPr/>
        </p:nvSpPr>
        <p:spPr>
          <a:xfrm>
            <a:off x="3536694" y="1324522"/>
            <a:ext cx="8062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E96B00"/>
              </a:solidFill>
              <a:effectLst/>
              <a:uLnTx/>
              <a:uFillTx/>
              <a:latin typeface="Tahoma"/>
              <a:ea typeface="Tahoma" panose="020B0604030504040204" pitchFamily="34" charset="0"/>
              <a:cs typeface="Tahoma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B27765D-6A1F-1803-B1FD-A7274F09A0D5}"/>
              </a:ext>
            </a:extLst>
          </p:cNvPr>
          <p:cNvCxnSpPr>
            <a:cxnSpLocks/>
          </p:cNvCxnSpPr>
          <p:nvPr/>
        </p:nvCxnSpPr>
        <p:spPr>
          <a:xfrm>
            <a:off x="3129855" y="2460224"/>
            <a:ext cx="10879" cy="1937551"/>
          </a:xfrm>
          <a:prstGeom prst="line">
            <a:avLst/>
          </a:prstGeom>
          <a:noFill/>
          <a:ln w="19050" cap="flat" cmpd="sng" algn="ctr">
            <a:solidFill>
              <a:srgbClr val="E96B00"/>
            </a:solidFill>
            <a:prstDash val="solid"/>
          </a:ln>
          <a:effectLst/>
        </p:spPr>
      </p:cxnSp>
      <p:pic>
        <p:nvPicPr>
          <p:cNvPr id="11" name="Picture 10" descr="A person and person with a stethoscope&#10;&#10;Description automatically generated with medium confidence">
            <a:extLst>
              <a:ext uri="{FF2B5EF4-FFF2-40B4-BE49-F238E27FC236}">
                <a16:creationId xmlns:a16="http://schemas.microsoft.com/office/drawing/2014/main" id="{8B7B6F50-95A2-8A0A-C5B4-313904592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345" y="2460225"/>
            <a:ext cx="1937550" cy="19375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5C49C51-72F9-5437-6D4B-7F5694AD651A}"/>
              </a:ext>
            </a:extLst>
          </p:cNvPr>
          <p:cNvSpPr txBox="1"/>
          <p:nvPr/>
        </p:nvSpPr>
        <p:spPr>
          <a:xfrm>
            <a:off x="3392316" y="2035003"/>
            <a:ext cx="8655306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DC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Out-of-Network Out-of-Area Provider Reimbursement</a:t>
            </a:r>
          </a:p>
          <a:p>
            <a:pPr marL="466344" indent="-192024">
              <a:spcBef>
                <a:spcPts val="600"/>
              </a:spcBef>
              <a:buClr>
                <a:srgbClr val="007DC5"/>
              </a:buClr>
              <a:buFont typeface="Arial"/>
              <a:buChar char="•"/>
            </a:pPr>
            <a:r>
              <a:rPr lang="en-US" sz="200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We will be changing the amount we will reimburse Non-Participating providers, that reside outside our service area</a:t>
            </a:r>
          </a:p>
          <a:p>
            <a:pPr marL="466344" indent="-192024">
              <a:spcBef>
                <a:spcPts val="600"/>
              </a:spcBef>
              <a:buClr>
                <a:srgbClr val="007DC5"/>
              </a:buClr>
              <a:buFont typeface="Arial"/>
              <a:buChar char="•"/>
            </a:pPr>
            <a:r>
              <a:rPr lang="en-US" sz="200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We currently reimburse 150% of the Medicare fee schedule and will be changing to 100%</a:t>
            </a:r>
          </a:p>
          <a:p>
            <a:pPr marL="466344" indent="-192024">
              <a:spcBef>
                <a:spcPts val="600"/>
              </a:spcBef>
              <a:buClr>
                <a:srgbClr val="007DC5"/>
              </a:buClr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There is no impact to facility reimbursement </a:t>
            </a: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(this is for allowable services only)</a:t>
            </a:r>
          </a:p>
          <a:p>
            <a:pPr marL="466344" indent="-192024">
              <a:spcBef>
                <a:spcPts val="600"/>
              </a:spcBef>
              <a:buClr>
                <a:srgbClr val="007DC5"/>
              </a:buClr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Applies to </a:t>
            </a:r>
            <a:r>
              <a:rPr lang="en-US" sz="2000" b="1">
                <a:solidFill>
                  <a:srgbClr val="E96B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Standard and Non-Standard plans</a:t>
            </a:r>
          </a:p>
          <a:p>
            <a:pPr marL="466344" indent="-192024">
              <a:spcBef>
                <a:spcPts val="600"/>
              </a:spcBef>
              <a:buClr>
                <a:srgbClr val="007DC5"/>
              </a:buClr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Effective 1/1/2024, upon renewal</a:t>
            </a:r>
            <a:endParaRPr lang="en-US" sz="2000" b="1">
              <a:solidFill>
                <a:srgbClr val="E96B0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36748FB2-EFF7-48EC-5911-679336AA7B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9939" y="314265"/>
            <a:ext cx="8327599" cy="484188"/>
          </a:xfrm>
        </p:spPr>
        <p:txBody>
          <a:bodyPr/>
          <a:lstStyle/>
          <a:p>
            <a:r>
              <a:rPr lang="en-US"/>
              <a:t>2024 product updates</a:t>
            </a:r>
          </a:p>
        </p:txBody>
      </p:sp>
    </p:spTree>
    <p:extLst>
      <p:ext uri="{BB962C8B-B14F-4D97-AF65-F5344CB8AC3E}">
        <p14:creationId xmlns:p14="http://schemas.microsoft.com/office/powerpoint/2010/main" val="428313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A13DB5-F49E-EA8D-F81E-759C3C82C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2A1055-845A-D14A-971D-E1FB772C06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43434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43434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A3EB387-6B65-CF20-B272-A8E4ADA18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141" y="461571"/>
            <a:ext cx="10663860" cy="823071"/>
          </a:xfrm>
        </p:spPr>
        <p:txBody>
          <a:bodyPr>
            <a:normAutofit/>
          </a:bodyPr>
          <a:lstStyle/>
          <a:p>
            <a:r>
              <a:rPr lang="en-US" b="0" cap="none"/>
              <a:t>DEDUCTIBLE AND OUT-OF-POCKET MAXIMUM UPDATES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E47A89-241B-D305-4F9E-152609DE5D17}"/>
              </a:ext>
            </a:extLst>
          </p:cNvPr>
          <p:cNvSpPr txBox="1"/>
          <p:nvPr/>
        </p:nvSpPr>
        <p:spPr>
          <a:xfrm>
            <a:off x="3536694" y="1324522"/>
            <a:ext cx="8062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E96B00"/>
              </a:solidFill>
              <a:effectLst/>
              <a:uLnTx/>
              <a:uFillTx/>
              <a:latin typeface="Tahoma"/>
              <a:ea typeface="Tahoma" panose="020B0604030504040204" pitchFamily="34" charset="0"/>
              <a:cs typeface="Tahoma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11FD66D-4360-C571-DF12-10373BC4603D}"/>
              </a:ext>
            </a:extLst>
          </p:cNvPr>
          <p:cNvCxnSpPr>
            <a:cxnSpLocks/>
          </p:cNvCxnSpPr>
          <p:nvPr/>
        </p:nvCxnSpPr>
        <p:spPr>
          <a:xfrm>
            <a:off x="3097771" y="2765021"/>
            <a:ext cx="10879" cy="1937551"/>
          </a:xfrm>
          <a:prstGeom prst="line">
            <a:avLst/>
          </a:prstGeom>
          <a:noFill/>
          <a:ln w="19050" cap="flat" cmpd="sng" algn="ctr">
            <a:solidFill>
              <a:srgbClr val="E96B00"/>
            </a:solidFill>
            <a:prstDash val="solid"/>
          </a:ln>
          <a:effectLst/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14D54C5-3BB7-A11A-3366-F94778E9E765}"/>
              </a:ext>
            </a:extLst>
          </p:cNvPr>
          <p:cNvSpPr txBox="1"/>
          <p:nvPr/>
        </p:nvSpPr>
        <p:spPr>
          <a:xfrm>
            <a:off x="3504610" y="1594727"/>
            <a:ext cx="7673845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>
              <a:solidFill>
                <a:srgbClr val="00000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r>
              <a:rPr lang="en-US" sz="2400" b="1">
                <a:solidFill>
                  <a:srgbClr val="007DC5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Deductible</a:t>
            </a:r>
          </a:p>
          <a:p>
            <a:pPr marL="466344" indent="-192024">
              <a:spcBef>
                <a:spcPts val="600"/>
              </a:spcBef>
              <a:buClr>
                <a:srgbClr val="007DC5"/>
              </a:buClr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For </a:t>
            </a:r>
            <a:r>
              <a:rPr lang="en-US" sz="2000" b="1">
                <a:solidFill>
                  <a:srgbClr val="E96B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HSA-qualified plans</a:t>
            </a:r>
            <a:r>
              <a:rPr lang="en-US" sz="2000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, In-Network deductibles must not be lower than the IRS HSA minimum of</a:t>
            </a:r>
            <a:r>
              <a:rPr lang="en-US" sz="2000" b="1">
                <a:solidFill>
                  <a:srgbClr val="FFC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sz="2000" b="1">
                <a:solidFill>
                  <a:srgbClr val="E96B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$1,600 for any one individual, or $3,200 for a family</a:t>
            </a:r>
            <a:r>
              <a:rPr lang="en-US" sz="2000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, as set forth by the IRS</a:t>
            </a:r>
            <a:endParaRPr lang="en-US" sz="2000" b="1">
              <a:solidFill>
                <a:srgbClr val="007DC5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r>
              <a:rPr lang="en-US" sz="2400" b="1">
                <a:solidFill>
                  <a:srgbClr val="007DC5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Out-Of-Pocket Maximum</a:t>
            </a:r>
          </a:p>
          <a:p>
            <a:pPr marL="466344" indent="-192024">
              <a:spcBef>
                <a:spcPts val="600"/>
              </a:spcBef>
              <a:buClr>
                <a:srgbClr val="007DC5"/>
              </a:buClr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For </a:t>
            </a:r>
            <a:r>
              <a:rPr lang="en-US" sz="2000" b="1">
                <a:solidFill>
                  <a:srgbClr val="E96B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HSA-qualified plans</a:t>
            </a:r>
            <a:r>
              <a:rPr lang="en-US" sz="2000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, In-Network Out-of-Pocket maximums must not be greater than the IRS HSA Maximum of</a:t>
            </a:r>
            <a:r>
              <a:rPr lang="en-US" sz="2000" b="1">
                <a:solidFill>
                  <a:srgbClr val="FFC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sz="2000" b="1">
                <a:solidFill>
                  <a:srgbClr val="E96B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$8,050 for any one individual, or $16,100 for a family</a:t>
            </a:r>
            <a:r>
              <a:rPr lang="en-US" sz="2000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, as set forth by the IRS</a:t>
            </a:r>
          </a:p>
          <a:p>
            <a:pPr marL="466344" indent="-192024">
              <a:spcBef>
                <a:spcPts val="600"/>
              </a:spcBef>
              <a:buClr>
                <a:srgbClr val="007DC5"/>
              </a:buClr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For </a:t>
            </a:r>
            <a:r>
              <a:rPr lang="en-US" sz="2000" b="1">
                <a:solidFill>
                  <a:srgbClr val="E96B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Non-HSA qualified plans</a:t>
            </a:r>
            <a:r>
              <a:rPr lang="en-US" sz="2000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, In-Network Out-of-Pocket maximums must not be greater than the ACA Maximum of </a:t>
            </a:r>
            <a:r>
              <a:rPr lang="en-US" sz="2000" b="1">
                <a:solidFill>
                  <a:srgbClr val="E96B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$9,450 for any one individual, or $18,900 for a family</a:t>
            </a:r>
            <a:r>
              <a:rPr lang="en-US" sz="2000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, as set forth by HHS</a:t>
            </a:r>
            <a:endParaRPr lang="en-US" sz="20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A blue and orange wallet&#10;&#10;Description automatically generated with low confidence">
            <a:extLst>
              <a:ext uri="{FF2B5EF4-FFF2-40B4-BE49-F238E27FC236}">
                <a16:creationId xmlns:a16="http://schemas.microsoft.com/office/drawing/2014/main" id="{3C6265AE-0F3C-2A22-859C-7B8B793EF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261" y="2765019"/>
            <a:ext cx="1937550" cy="1937550"/>
          </a:xfrm>
          <a:prstGeom prst="rect">
            <a:avLst/>
          </a:prstGeom>
        </p:spPr>
      </p:pic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B90D2B82-BDA5-E731-924F-4D5FE5CF69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5141" y="24121"/>
            <a:ext cx="8327599" cy="484188"/>
          </a:xfrm>
        </p:spPr>
        <p:txBody>
          <a:bodyPr/>
          <a:lstStyle/>
          <a:p>
            <a:r>
              <a:rPr lang="en-US"/>
              <a:t>2024 product updates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3CBD4B-3FBC-C769-A2A0-480C44B055F6}"/>
              </a:ext>
            </a:extLst>
          </p:cNvPr>
          <p:cNvSpPr txBox="1"/>
          <p:nvPr/>
        </p:nvSpPr>
        <p:spPr>
          <a:xfrm>
            <a:off x="229955" y="1170633"/>
            <a:ext cx="11962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Effective 1/1/2024, for new and existing groups, upon renewal, impacted plans shall be updated to comply with all regulatory amounts</a:t>
            </a:r>
          </a:p>
        </p:txBody>
      </p:sp>
    </p:spTree>
    <p:extLst>
      <p:ext uri="{BB962C8B-B14F-4D97-AF65-F5344CB8AC3E}">
        <p14:creationId xmlns:p14="http://schemas.microsoft.com/office/powerpoint/2010/main" val="4237794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FFB4F-D9D8-8763-ED6F-8F6615EEA0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1540" y="861322"/>
            <a:ext cx="11195011" cy="2802169"/>
          </a:xfrm>
        </p:spPr>
        <p:txBody>
          <a:bodyPr>
            <a:normAutofit/>
          </a:bodyPr>
          <a:lstStyle/>
          <a:p>
            <a:r>
              <a:rPr lang="en-US" sz="6000" b="0"/>
              <a:t>Metal compliance updates</a:t>
            </a:r>
          </a:p>
        </p:txBody>
      </p:sp>
    </p:spTree>
    <p:extLst>
      <p:ext uri="{BB962C8B-B14F-4D97-AF65-F5344CB8AC3E}">
        <p14:creationId xmlns:p14="http://schemas.microsoft.com/office/powerpoint/2010/main" val="339671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2"/>
          <p:cNvSpPr>
            <a:spLocks noGrp="1"/>
          </p:cNvSpPr>
          <p:nvPr>
            <p:ph type="title"/>
          </p:nvPr>
        </p:nvSpPr>
        <p:spPr>
          <a:xfrm>
            <a:off x="439153" y="412739"/>
            <a:ext cx="8290558" cy="619787"/>
          </a:xfrm>
        </p:spPr>
        <p:txBody>
          <a:bodyPr>
            <a:normAutofit/>
          </a:bodyPr>
          <a:lstStyle/>
          <a:p>
            <a:r>
              <a:rPr lang="en-US" altLang="en-US" b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METAL COMPLIANCE</a:t>
            </a:r>
          </a:p>
        </p:txBody>
      </p:sp>
      <p:sp>
        <p:nvSpPr>
          <p:cNvPr id="43011" name="Content Placeholder 3"/>
          <p:cNvSpPr>
            <a:spLocks noGrp="1"/>
          </p:cNvSpPr>
          <p:nvPr>
            <p:ph idx="1"/>
          </p:nvPr>
        </p:nvSpPr>
        <p:spPr>
          <a:xfrm>
            <a:off x="548454" y="1057581"/>
            <a:ext cx="11204393" cy="49510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i="0" u="none" strike="noStrike">
                <a:solidFill>
                  <a:schemeClr val="accent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Each year all carriers in NYS must test their plans for metal level compliance. At Excellus, we use the federal calculator developed by Centers for Medicare &amp; Medicaid Services (CMS). </a:t>
            </a:r>
          </a:p>
          <a:p>
            <a:pPr marL="0" indent="0">
              <a:buNone/>
            </a:pPr>
            <a:r>
              <a:rPr lang="en-US" altLang="en-US" sz="1600"/>
              <a:t>The calculator tests the </a:t>
            </a:r>
            <a:r>
              <a:rPr lang="en-US" altLang="en-US" sz="1600" b="1">
                <a:solidFill>
                  <a:schemeClr val="accent4"/>
                </a:solidFill>
              </a:rPr>
              <a:t>cost shares</a:t>
            </a:r>
            <a:r>
              <a:rPr lang="en-US" altLang="en-US" sz="1600">
                <a:solidFill>
                  <a:schemeClr val="accent4"/>
                </a:solidFill>
              </a:rPr>
              <a:t> </a:t>
            </a:r>
            <a:r>
              <a:rPr lang="en-US" altLang="en-US" sz="1600"/>
              <a:t>of the packages for compliance with the market stabilization ranges shown below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600"/>
              <a:t>Plans that fail metal level testing have been </a:t>
            </a:r>
            <a:r>
              <a:rPr lang="en-US" altLang="en-US" sz="1600" b="1">
                <a:solidFill>
                  <a:schemeClr val="accent4"/>
                </a:solidFill>
              </a:rPr>
              <a:t>adjusted for compliance</a:t>
            </a:r>
            <a:r>
              <a:rPr lang="en-US" altLang="en-US" sz="1600"/>
              <a:t> </a:t>
            </a:r>
          </a:p>
        </p:txBody>
      </p:sp>
      <p:sp>
        <p:nvSpPr>
          <p:cNvPr id="43012" name="Slide Number Placeholder 1"/>
          <p:cNvSpPr>
            <a:spLocks noGrp="1"/>
          </p:cNvSpPr>
          <p:nvPr>
            <p:ph type="sldNum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1200"/>
              </a:spcBef>
              <a:defRPr sz="2400">
                <a:solidFill>
                  <a:srgbClr val="595959"/>
                </a:solidFill>
                <a:latin typeface="Tahoma" pitchFamily="34" charset="0"/>
                <a:ea typeface="MS PGothic" pitchFamily="34" charset="-128"/>
                <a:cs typeface="Tahoma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Tahoma" pitchFamily="34" charset="0"/>
                <a:ea typeface="MS PGothic" pitchFamily="34" charset="-128"/>
                <a:cs typeface="Tahoma" pitchFamily="34" charset="0"/>
              </a:defRPr>
            </a:lvl2pPr>
            <a:lvl3pPr marL="1143000" indent="-228600" eaLnBrk="0" hangingPunct="0">
              <a:spcBef>
                <a:spcPts val="400"/>
              </a:spcBef>
              <a:buClr>
                <a:schemeClr val="accent1"/>
              </a:buClr>
              <a:buFont typeface="Lucida Grande"/>
              <a:buChar char="–"/>
              <a:defRPr>
                <a:solidFill>
                  <a:srgbClr val="595959"/>
                </a:solidFill>
                <a:latin typeface="Tahoma" pitchFamily="34" charset="0"/>
                <a:ea typeface="MS PGothic" pitchFamily="34" charset="-128"/>
                <a:cs typeface="Tahoma" pitchFamily="34" charset="0"/>
              </a:defRPr>
            </a:lvl3pPr>
            <a:lvl4pPr marL="1600200" indent="-228600" eaLnBrk="0" hangingPunct="0">
              <a:spcBef>
                <a:spcPts val="300"/>
              </a:spcBef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Tahoma" pitchFamily="34" charset="0"/>
                <a:ea typeface="MS PGothic" pitchFamily="34" charset="-128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20F0090-637C-4399-80CA-711AF716A43F}" type="slidenum">
              <a:rPr lang="en-US" altLang="en-US" sz="2000">
                <a:solidFill>
                  <a:srgbClr val="D2EFFB"/>
                </a:solidFill>
              </a:rPr>
              <a:pPr eaLnBrk="1" hangingPunct="1">
                <a:spcBef>
                  <a:spcPct val="0"/>
                </a:spcBef>
              </a:pPr>
              <a:t>9</a:t>
            </a:fld>
            <a:endParaRPr lang="en-US" altLang="en-US" sz="2000">
              <a:solidFill>
                <a:srgbClr val="D2EFFB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4658707"/>
              </p:ext>
            </p:extLst>
          </p:nvPr>
        </p:nvGraphicFramePr>
        <p:xfrm>
          <a:off x="2526324" y="2788025"/>
          <a:ext cx="7090682" cy="221868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5466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44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1093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Metal Level</a:t>
                      </a:r>
                      <a:r>
                        <a:rPr lang="en-US" sz="1200" baseline="0"/>
                        <a:t> </a:t>
                      </a:r>
                      <a:r>
                        <a:rPr lang="en-US" sz="1200"/>
                        <a:t>&amp; Actuarial Value</a:t>
                      </a:r>
                      <a:endParaRPr lang="en-US" sz="12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Market Stabilization Changes</a:t>
                      </a:r>
                      <a:endParaRPr lang="en-US" sz="12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872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 Platinum                     90%</a:t>
                      </a:r>
                      <a:endParaRPr lang="en-US" sz="12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/>
                        <a:t>-2%/+2%     (88% - 92%)</a:t>
                      </a:r>
                      <a:endParaRPr lang="en-US" sz="1200" b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872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Gold                           80%</a:t>
                      </a:r>
                      <a:endParaRPr lang="en-US" sz="12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/>
                        <a:t>-2%/+2%     (78%</a:t>
                      </a:r>
                      <a:r>
                        <a:rPr lang="en-US" sz="1200" b="0" baseline="0"/>
                        <a:t> - 82%)</a:t>
                      </a:r>
                      <a:endParaRPr lang="en-US" sz="1200" b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872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Silver                         70%</a:t>
                      </a:r>
                      <a:endParaRPr lang="en-US" sz="12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/>
                        <a:t>-0%/+2%    (70% -</a:t>
                      </a:r>
                      <a:r>
                        <a:rPr lang="en-US" sz="1200" b="0" baseline="0"/>
                        <a:t> 72%)</a:t>
                      </a:r>
                      <a:endParaRPr lang="en-US" sz="1200" b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872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Bronze                       60%</a:t>
                      </a:r>
                      <a:endParaRPr lang="en-US" sz="12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/>
                        <a:t>-2%/+2%     (58% - 62%)</a:t>
                      </a:r>
                      <a:endParaRPr lang="en-US" sz="1200" b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872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Expanded Bronze*      60%</a:t>
                      </a:r>
                      <a:endParaRPr lang="en-US" sz="12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/>
                        <a:t>-2%/+5%     (58% - 65%)</a:t>
                      </a:r>
                      <a:endParaRPr lang="en-US" sz="1200" b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73641587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7AE7F60C-89E1-43CB-A8D1-84CD98416D23}"/>
              </a:ext>
            </a:extLst>
          </p:cNvPr>
          <p:cNvSpPr txBox="1"/>
          <p:nvPr/>
        </p:nvSpPr>
        <p:spPr>
          <a:xfrm>
            <a:off x="3260621" y="5055442"/>
            <a:ext cx="562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rgbClr val="073F5E"/>
              </a:buClr>
            </a:pPr>
            <a:r>
              <a:rPr lang="en-US" sz="1200" i="1">
                <a:latin typeface="Tahoma"/>
                <a:cs typeface="Tahoma"/>
              </a:rPr>
              <a:t>* Must be HSA compliant or have a major service covered before the deductible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61048AA-4376-45EE-9155-1D3775B77A26}"/>
              </a:ext>
            </a:extLst>
          </p:cNvPr>
          <p:cNvGrpSpPr/>
          <p:nvPr/>
        </p:nvGrpSpPr>
        <p:grpSpPr>
          <a:xfrm>
            <a:off x="0" y="5932906"/>
            <a:ext cx="12192000" cy="650456"/>
            <a:chOff x="9144" y="1166689"/>
            <a:chExt cx="9162288" cy="1079645"/>
          </a:xfrm>
        </p:grpSpPr>
        <p:pic>
          <p:nvPicPr>
            <p:cNvPr id="8" name="Picture 7" descr="Square.jpg">
              <a:extLst>
                <a:ext uri="{FF2B5EF4-FFF2-40B4-BE49-F238E27FC236}">
                  <a16:creationId xmlns:a16="http://schemas.microsoft.com/office/drawing/2014/main" id="{F419CE0E-FA3B-46E7-82E7-5429EAF3F8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4" y="1166689"/>
              <a:ext cx="9162288" cy="1079645"/>
            </a:xfrm>
            <a:prstGeom prst="rect">
              <a:avLst/>
            </a:prstGeom>
            <a:solidFill>
              <a:srgbClr val="0070C0"/>
            </a:solidFill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A4A7327-9606-42CE-B0D3-44F3B34D336B}"/>
                </a:ext>
              </a:extLst>
            </p:cNvPr>
            <p:cNvSpPr txBox="1"/>
            <p:nvPr/>
          </p:nvSpPr>
          <p:spPr>
            <a:xfrm>
              <a:off x="250537" y="1373221"/>
              <a:ext cx="8642926" cy="61302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spcBef>
                  <a:spcPts val="600"/>
                </a:spcBef>
                <a:buClr>
                  <a:srgbClr val="085373"/>
                </a:buClr>
                <a:defRPr/>
              </a:pPr>
              <a:r>
                <a:rPr lang="en-US" b="1">
                  <a:solidFill>
                    <a:prstClr val="white"/>
                  </a:solidFill>
                  <a:latin typeface="Tahoma"/>
                  <a:cs typeface="Tahoma"/>
                </a:rPr>
                <a:t>For 2024, there were changes incorporated in the AV Calculator</a:t>
              </a:r>
            </a:p>
          </p:txBody>
        </p:sp>
      </p:grpSp>
      <p:pic>
        <p:nvPicPr>
          <p:cNvPr id="5122" name="Picture 2">
            <a:extLst>
              <a:ext uri="{FF2B5EF4-FFF2-40B4-BE49-F238E27FC236}">
                <a16:creationId xmlns:a16="http://schemas.microsoft.com/office/drawing/2014/main" id="{7E04463D-3FE2-4B04-9868-89DC0DE13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74511">
            <a:off x="674715" y="3219842"/>
            <a:ext cx="2068936" cy="2230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5CE3A792-E477-ACE0-243B-55CD113DF6D1}"/>
              </a:ext>
            </a:extLst>
          </p:cNvPr>
          <p:cNvSpPr txBox="1">
            <a:spLocks/>
          </p:cNvSpPr>
          <p:nvPr/>
        </p:nvSpPr>
        <p:spPr>
          <a:xfrm>
            <a:off x="457202" y="178710"/>
            <a:ext cx="8327599" cy="384942"/>
          </a:xfrm>
          <a:prstGeom prst="rect">
            <a:avLst/>
          </a:prstGeom>
        </p:spPr>
        <p:txBody>
          <a:bodyPr/>
          <a:lstStyle>
            <a:lvl1pPr marL="0" indent="-137133" algn="l" defTabSz="9142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rgbClr val="67676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109" indent="-137133" algn="l" defTabSz="914217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rgbClr val="676767"/>
                </a:solidFill>
                <a:latin typeface="+mn-lt"/>
                <a:ea typeface="+mn-ea"/>
                <a:cs typeface="+mn-cs"/>
              </a:defRPr>
            </a:lvl2pPr>
            <a:lvl3pPr marL="914217" indent="-137133" algn="l" defTabSz="914217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rgbClr val="676767"/>
                </a:solidFill>
                <a:latin typeface="+mn-lt"/>
                <a:ea typeface="+mn-ea"/>
                <a:cs typeface="+mn-cs"/>
              </a:defRPr>
            </a:lvl3pPr>
            <a:lvl4pPr marL="1371326" indent="-137133" algn="l" defTabSz="914217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rgbClr val="676767"/>
                </a:solidFill>
                <a:latin typeface="+mn-lt"/>
                <a:ea typeface="+mn-ea"/>
                <a:cs typeface="+mn-cs"/>
              </a:defRPr>
            </a:lvl4pPr>
            <a:lvl5pPr marL="1828434" indent="-137133" algn="l" defTabSz="914217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rgbClr val="676767"/>
                </a:solidFill>
                <a:latin typeface="+mn-lt"/>
                <a:ea typeface="+mn-ea"/>
                <a:cs typeface="+mn-cs"/>
              </a:defRPr>
            </a:lvl5pPr>
            <a:lvl6pPr marL="2514097" indent="-228554" algn="l" defTabSz="91421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06" indent="-228554" algn="l" defTabSz="91421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14" indent="-228554" algn="l" defTabSz="91421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23" indent="-228554" algn="l" defTabSz="91421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cap="all" spc="500">
                <a:solidFill>
                  <a:schemeClr val="tx1">
                    <a:lumMod val="60000"/>
                    <a:lumOff val="40000"/>
                  </a:schemeClr>
                </a:solidFill>
              </a:rPr>
              <a:t>Metal compliance updates</a:t>
            </a:r>
          </a:p>
        </p:txBody>
      </p:sp>
    </p:spTree>
    <p:extLst>
      <p:ext uri="{BB962C8B-B14F-4D97-AF65-F5344CB8AC3E}">
        <p14:creationId xmlns:p14="http://schemas.microsoft.com/office/powerpoint/2010/main" val="24051357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xcellus BCBS Rebrand 1">
      <a:dk1>
        <a:srgbClr val="343434"/>
      </a:dk1>
      <a:lt1>
        <a:srgbClr val="FFFFFF"/>
      </a:lt1>
      <a:dk2>
        <a:srgbClr val="003057"/>
      </a:dk2>
      <a:lt2>
        <a:srgbClr val="E7E6E6"/>
      </a:lt2>
      <a:accent1>
        <a:srgbClr val="007DC5"/>
      </a:accent1>
      <a:accent2>
        <a:srgbClr val="5BC2E7"/>
      </a:accent2>
      <a:accent3>
        <a:srgbClr val="005587"/>
      </a:accent3>
      <a:accent4>
        <a:srgbClr val="E96C24"/>
      </a:accent4>
      <a:accent5>
        <a:srgbClr val="78D64B"/>
      </a:accent5>
      <a:accent6>
        <a:srgbClr val="E9DFBC"/>
      </a:accent6>
      <a:hlink>
        <a:srgbClr val="007DC5"/>
      </a:hlink>
      <a:folHlink>
        <a:srgbClr val="ACA39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8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D5632C4A86F649B31A3437098F3B53" ma:contentTypeVersion="9" ma:contentTypeDescription="Create a new document." ma:contentTypeScope="" ma:versionID="bff43ffd57b27edf614344eeef0877c4">
  <xsd:schema xmlns:xsd="http://www.w3.org/2001/XMLSchema" xmlns:xs="http://www.w3.org/2001/XMLSchema" xmlns:p="http://schemas.microsoft.com/office/2006/metadata/properties" xmlns:ns2="b807954d-39dd-4aab-a497-7ba2e266a1e1" xmlns:ns3="539c5a74-0849-4e74-8bc0-4166586362d1" targetNamespace="http://schemas.microsoft.com/office/2006/metadata/properties" ma:root="true" ma:fieldsID="ad95fb4ce13c24a36868dfcabb1b7e60" ns2:_="" ns3:_="">
    <xsd:import namespace="b807954d-39dd-4aab-a497-7ba2e266a1e1"/>
    <xsd:import namespace="539c5a74-0849-4e74-8bc0-4166586362d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07954d-39dd-4aab-a497-7ba2e266a1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9c5a74-0849-4e74-8bc0-4166586362d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39c5a74-0849-4e74-8bc0-4166586362d1">
      <UserInfo>
        <DisplayName>Jennifer Ruberto</DisplayName>
        <AccountId>228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64DCD69F-73C9-4C03-93AB-0A136E5296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07954d-39dd-4aab-a497-7ba2e266a1e1"/>
    <ds:schemaRef ds:uri="539c5a74-0849-4e74-8bc0-4166586362d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8291BCA-A7E4-409D-804F-6CE74307545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104A285-5B25-40B6-B2BE-E41970117A5F}">
  <ds:schemaRefs>
    <ds:schemaRef ds:uri="http://schemas.microsoft.com/office/infopath/2007/PartnerControls"/>
    <ds:schemaRef ds:uri="30cad28f-70cd-4a67-ad85-66514235668f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c2249872-f0dc-4b89-96ad-bbd381ce42de"/>
    <ds:schemaRef ds:uri="http://schemas.microsoft.com/office/2006/documentManagement/types"/>
    <ds:schemaRef ds:uri="fb2a3035-d0e6-40a2-9fa7-fc881627c317"/>
    <ds:schemaRef ds:uri="http://www.w3.org/XML/1998/namespace"/>
    <ds:schemaRef ds:uri="http://purl.org/dc/dcmitype/"/>
    <ds:schemaRef ds:uri="539c5a74-0849-4e74-8bc0-4166586362d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1630</Words>
  <Application>Microsoft Macintosh PowerPoint</Application>
  <PresentationFormat>Widescreen</PresentationFormat>
  <Paragraphs>225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Segoe UI</vt:lpstr>
      <vt:lpstr>Tahoma</vt:lpstr>
      <vt:lpstr>Office Theme</vt:lpstr>
      <vt:lpstr>Excellus 2024  Pre OE meeting</vt:lpstr>
      <vt:lpstr> </vt:lpstr>
      <vt:lpstr> small group product updates</vt:lpstr>
      <vt:lpstr>MEDICAL</vt:lpstr>
      <vt:lpstr>MEDICAL</vt:lpstr>
      <vt:lpstr>MEDICAL</vt:lpstr>
      <vt:lpstr>DEDUCTIBLE AND OUT-OF-POCKET MAXIMUM UPDATES</vt:lpstr>
      <vt:lpstr>Metal compliance updates</vt:lpstr>
      <vt:lpstr>METAL COMPLIANCE</vt:lpstr>
      <vt:lpstr>2024 Small group copay plan adjustments</vt:lpstr>
      <vt:lpstr>2024 Small group hybrid plan adjustments</vt:lpstr>
      <vt:lpstr>2024 Small group HSA plan adjustments</vt:lpstr>
      <vt:lpstr>NEW!</vt:lpstr>
      <vt:lpstr>New! ThriveWell</vt:lpstr>
      <vt:lpstr>SMALL GROUP REWARD DESIGN</vt:lpstr>
      <vt:lpstr>REWARD REDEMPTION</vt:lpstr>
      <vt:lpstr>MEMBER ACCESSIBILITY</vt:lpstr>
      <vt:lpstr>Wellbeing Transitions</vt:lpstr>
      <vt:lpstr>Transition Timeline</vt:lpstr>
      <vt:lpstr>Dental updates</vt:lpstr>
      <vt:lpstr>DENTAL</vt:lpstr>
      <vt:lpstr>Dental updates</vt:lpstr>
      <vt:lpstr>Underwriting updates</vt:lpstr>
      <vt:lpstr>Form Updates</vt:lpstr>
      <vt:lpstr>PowerPoint Presentation</vt:lpstr>
    </vt:vector>
  </TitlesOfParts>
  <Company>Excellus BlueCross BlueShield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Madison Leskinen</dc:creator>
  <cp:lastModifiedBy>Joseph Cavallaro</cp:lastModifiedBy>
  <cp:revision>4</cp:revision>
  <dcterms:created xsi:type="dcterms:W3CDTF">2017-06-14T13:22:20Z</dcterms:created>
  <dcterms:modified xsi:type="dcterms:W3CDTF">2023-10-12T13:48:53Z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0x01010090D5632C4A86F649B31A3437098F3B53</vt:lpwstr>
  </property>
  <property fmtid="{D5CDD505-2E9C-101B-9397-08002B2CF9AE}" pid="3" name="MediaServiceImageTags">
    <vt:lpwstr/>
  </property>
  <property fmtid="{D5CDD505-2E9C-101B-9397-08002B2CF9AE}" pid="4" name="Order">
    <vt:lpwstr>79000.0000000000</vt:lpwstr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xd_Signature">
    <vt:lpwstr/>
  </property>
</Properties>
</file>